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4"/>
    <p:sldMasterId id="2147483661" r:id="rId5"/>
    <p:sldMasterId id="2147483903" r:id="rId6"/>
    <p:sldMasterId id="2147483660" r:id="rId7"/>
  </p:sldMasterIdLst>
  <p:notesMasterIdLst>
    <p:notesMasterId r:id="rId33"/>
  </p:notesMasterIdLst>
  <p:sldIdLst>
    <p:sldId id="256" r:id="rId8"/>
    <p:sldId id="272" r:id="rId9"/>
    <p:sldId id="257" r:id="rId10"/>
    <p:sldId id="276" r:id="rId11"/>
    <p:sldId id="275" r:id="rId12"/>
    <p:sldId id="293" r:id="rId13"/>
    <p:sldId id="298" r:id="rId14"/>
    <p:sldId id="2145708051" r:id="rId15"/>
    <p:sldId id="2145708050" r:id="rId16"/>
    <p:sldId id="299" r:id="rId17"/>
    <p:sldId id="300" r:id="rId18"/>
    <p:sldId id="2145708048" r:id="rId19"/>
    <p:sldId id="258" r:id="rId20"/>
    <p:sldId id="266" r:id="rId21"/>
    <p:sldId id="303" r:id="rId22"/>
    <p:sldId id="304" r:id="rId23"/>
    <p:sldId id="305" r:id="rId24"/>
    <p:sldId id="306" r:id="rId25"/>
    <p:sldId id="312" r:id="rId26"/>
    <p:sldId id="307" r:id="rId27"/>
    <p:sldId id="308" r:id="rId28"/>
    <p:sldId id="309" r:id="rId29"/>
    <p:sldId id="311" r:id="rId30"/>
    <p:sldId id="2145708049"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15A243-10CC-0097-75BD-918389DE7C02}" name="Tracey Lines" initials="TL" userId="S::tracey.lines@nasp.info::1a233138-be15-493d-9ec1-dc3898cd91bb" providerId="AD"/>
  <p188:author id="{68143148-AD15-6D00-DFA4-B6ABED0FCD4B}" name="Hannah McDonald" initials="HM" userId="S::Hannah.McDonald@SPORTENGLAND.ORG::3fc6c5c1-14db-4d66-a81a-3094def9b7ed" providerId="AD"/>
  <p188:author id="{37704C52-DD7B-505D-0F72-13F4CF579C39}" name="Rob McLean" initials="RM" userId="S::rob.mclean@londonsport.org::12751192-8de4-4595-88fd-c83f4cbf26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B90"/>
    <a:srgbClr val="039F98"/>
    <a:srgbClr val="9933FF"/>
    <a:srgbClr val="E4D3FB"/>
    <a:srgbClr val="156375"/>
    <a:srgbClr val="E1EDEA"/>
    <a:srgbClr val="FFCCCC"/>
    <a:srgbClr val="FF7C80"/>
    <a:srgbClr val="23A5C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89C27-CB9C-4FA6-B41C-445B5727E25E}" v="69" dt="2023-10-20T14:25:18.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8" autoAdjust="0"/>
    <p:restoredTop sz="78524" autoAdjust="0"/>
  </p:normalViewPr>
  <p:slideViewPr>
    <p:cSldViewPr snapToGrid="0">
      <p:cViewPr varScale="1">
        <p:scale>
          <a:sx n="53" d="100"/>
          <a:sy n="53" d="100"/>
        </p:scale>
        <p:origin x="11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McDonald" userId="3fc6c5c1-14db-4d66-a81a-3094def9b7ed" providerId="ADAL" clId="{BC389C27-CB9C-4FA6-B41C-445B5727E25E}"/>
    <pc:docChg chg="undo custSel addSld delSld modSld sldOrd modShowInfo">
      <pc:chgData name="Hannah McDonald" userId="3fc6c5c1-14db-4d66-a81a-3094def9b7ed" providerId="ADAL" clId="{BC389C27-CB9C-4FA6-B41C-445B5727E25E}" dt="2023-10-20T14:25:27.488" v="724"/>
      <pc:docMkLst>
        <pc:docMk/>
      </pc:docMkLst>
      <pc:sldChg chg="modTransition">
        <pc:chgData name="Hannah McDonald" userId="3fc6c5c1-14db-4d66-a81a-3094def9b7ed" providerId="ADAL" clId="{BC389C27-CB9C-4FA6-B41C-445B5727E25E}" dt="2023-10-18T15:28:47.403" v="663"/>
        <pc:sldMkLst>
          <pc:docMk/>
          <pc:sldMk cId="979090981" sldId="256"/>
        </pc:sldMkLst>
      </pc:sldChg>
      <pc:sldChg chg="delCm">
        <pc:chgData name="Hannah McDonald" userId="3fc6c5c1-14db-4d66-a81a-3094def9b7ed" providerId="ADAL" clId="{BC389C27-CB9C-4FA6-B41C-445B5727E25E}" dt="2023-10-20T14:19:36.179" v="684"/>
        <pc:sldMkLst>
          <pc:docMk/>
          <pc:sldMk cId="3009856788" sldId="257"/>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19:28.429" v="682"/>
              <pc2:cmMkLst xmlns:pc2="http://schemas.microsoft.com/office/powerpoint/2019/9/main/command">
                <pc:docMk/>
                <pc:sldMk cId="3009856788" sldId="257"/>
                <pc2:cmMk id="{84CD3E20-B622-45E9-98B6-5F193DA1654F}"/>
              </pc2:cmMkLst>
            </pc226:cmChg>
            <pc226:cmChg xmlns:pc226="http://schemas.microsoft.com/office/powerpoint/2022/06/main/command" chg="del">
              <pc226:chgData name="Hannah McDonald" userId="3fc6c5c1-14db-4d66-a81a-3094def9b7ed" providerId="ADAL" clId="{BC389C27-CB9C-4FA6-B41C-445B5727E25E}" dt="2023-10-20T14:19:33.069" v="683"/>
              <pc2:cmMkLst xmlns:pc2="http://schemas.microsoft.com/office/powerpoint/2019/9/main/command">
                <pc:docMk/>
                <pc:sldMk cId="3009856788" sldId="257"/>
                <pc2:cmMk id="{14ADEF93-0728-4520-B00C-B0CBF16DE821}"/>
              </pc2:cmMkLst>
            </pc226:cmChg>
            <pc226:cmChg xmlns:pc226="http://schemas.microsoft.com/office/powerpoint/2022/06/main/command" chg="del">
              <pc226:chgData name="Hannah McDonald" userId="3fc6c5c1-14db-4d66-a81a-3094def9b7ed" providerId="ADAL" clId="{BC389C27-CB9C-4FA6-B41C-445B5727E25E}" dt="2023-10-20T14:19:36.179" v="684"/>
              <pc2:cmMkLst xmlns:pc2="http://schemas.microsoft.com/office/powerpoint/2019/9/main/command">
                <pc:docMk/>
                <pc:sldMk cId="3009856788" sldId="257"/>
                <pc2:cmMk id="{BCC2179F-D632-4606-A9E0-EE746EBD3AE7}"/>
              </pc2:cmMkLst>
            </pc226:cmChg>
          </p:ext>
        </pc:extLst>
      </pc:sldChg>
      <pc:sldChg chg="delCm">
        <pc:chgData name="Hannah McDonald" userId="3fc6c5c1-14db-4d66-a81a-3094def9b7ed" providerId="ADAL" clId="{BC389C27-CB9C-4FA6-B41C-445B5727E25E}" dt="2023-10-20T14:20:51.107" v="693"/>
        <pc:sldMkLst>
          <pc:docMk/>
          <pc:sldMk cId="3731429763" sldId="258"/>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0:51.107" v="693"/>
              <pc2:cmMkLst xmlns:pc2="http://schemas.microsoft.com/office/powerpoint/2019/9/main/command">
                <pc:docMk/>
                <pc:sldMk cId="3731429763" sldId="258"/>
                <pc2:cmMk id="{F513B695-0C89-43B1-B060-C28297C6BDCA}"/>
              </pc2:cmMkLst>
            </pc226:cmChg>
            <pc226:cmChg xmlns:pc226="http://schemas.microsoft.com/office/powerpoint/2022/06/main/command" chg="del">
              <pc226:chgData name="Hannah McDonald" userId="3fc6c5c1-14db-4d66-a81a-3094def9b7ed" providerId="ADAL" clId="{BC389C27-CB9C-4FA6-B41C-445B5727E25E}" dt="2023-10-20T14:20:47.229" v="692"/>
              <pc2:cmMkLst xmlns:pc2="http://schemas.microsoft.com/office/powerpoint/2019/9/main/command">
                <pc:docMk/>
                <pc:sldMk cId="3731429763" sldId="258"/>
                <pc2:cmMk id="{08C708C5-83C0-43FE-A7D8-CDC34E02D807}"/>
              </pc2:cmMkLst>
            </pc226:cmChg>
            <pc226:cmChg xmlns:pc226="http://schemas.microsoft.com/office/powerpoint/2022/06/main/command" chg="del">
              <pc226:chgData name="Hannah McDonald" userId="3fc6c5c1-14db-4d66-a81a-3094def9b7ed" providerId="ADAL" clId="{BC389C27-CB9C-4FA6-B41C-445B5727E25E}" dt="2023-10-20T14:20:42.694" v="690"/>
              <pc2:cmMkLst xmlns:pc2="http://schemas.microsoft.com/office/powerpoint/2019/9/main/command">
                <pc:docMk/>
                <pc:sldMk cId="3731429763" sldId="258"/>
                <pc2:cmMk id="{0AF1E8DB-7F3A-48CC-BCE2-68CB7E010C15}"/>
              </pc2:cmMkLst>
            </pc226:cmChg>
            <pc226:cmChg xmlns:pc226="http://schemas.microsoft.com/office/powerpoint/2022/06/main/command" chg="del">
              <pc226:chgData name="Hannah McDonald" userId="3fc6c5c1-14db-4d66-a81a-3094def9b7ed" providerId="ADAL" clId="{BC389C27-CB9C-4FA6-B41C-445B5727E25E}" dt="2023-10-20T14:20:45.065" v="691"/>
              <pc2:cmMkLst xmlns:pc2="http://schemas.microsoft.com/office/powerpoint/2019/9/main/command">
                <pc:docMk/>
                <pc:sldMk cId="3731429763" sldId="258"/>
                <pc2:cmMk id="{EBAE6FE9-4020-47D9-B84A-C94302B69D05}"/>
              </pc2:cmMkLst>
            </pc226:cmChg>
            <pc226:cmChg xmlns:pc226="http://schemas.microsoft.com/office/powerpoint/2022/06/main/command" chg="del">
              <pc226:chgData name="Hannah McDonald" userId="3fc6c5c1-14db-4d66-a81a-3094def9b7ed" providerId="ADAL" clId="{BC389C27-CB9C-4FA6-B41C-445B5727E25E}" dt="2023-10-20T14:20:40.401" v="689"/>
              <pc2:cmMkLst xmlns:pc2="http://schemas.microsoft.com/office/powerpoint/2019/9/main/command">
                <pc:docMk/>
                <pc:sldMk cId="3731429763" sldId="258"/>
                <pc2:cmMk id="{7293B5EF-21EA-4B68-86FC-2DE583D723EB}"/>
              </pc2:cmMkLst>
            </pc226:cmChg>
          </p:ext>
        </pc:extLst>
      </pc:sldChg>
      <pc:sldChg chg="delCm">
        <pc:chgData name="Hannah McDonald" userId="3fc6c5c1-14db-4d66-a81a-3094def9b7ed" providerId="ADAL" clId="{BC389C27-CB9C-4FA6-B41C-445B5727E25E}" dt="2023-10-20T14:25:27.488" v="724"/>
        <pc:sldMkLst>
          <pc:docMk/>
          <pc:sldMk cId="3516175286" sldId="259"/>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5:27.488" v="724"/>
              <pc2:cmMkLst xmlns:pc2="http://schemas.microsoft.com/office/powerpoint/2019/9/main/command">
                <pc:docMk/>
                <pc:sldMk cId="3516175286" sldId="259"/>
                <pc2:cmMk id="{45623700-149C-4791-BED2-69E1CFFF3988}"/>
              </pc2:cmMkLst>
            </pc226:cmChg>
          </p:ext>
        </pc:extLst>
      </pc:sldChg>
      <pc:sldChg chg="delCm">
        <pc:chgData name="Hannah McDonald" userId="3fc6c5c1-14db-4d66-a81a-3094def9b7ed" providerId="ADAL" clId="{BC389C27-CB9C-4FA6-B41C-445B5727E25E}" dt="2023-10-20T14:21:03.521" v="697"/>
        <pc:sldMkLst>
          <pc:docMk/>
          <pc:sldMk cId="2271901723" sldId="266"/>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1:03.521" v="697"/>
              <pc2:cmMkLst xmlns:pc2="http://schemas.microsoft.com/office/powerpoint/2019/9/main/command">
                <pc:docMk/>
                <pc:sldMk cId="2271901723" sldId="266"/>
                <pc2:cmMk id="{7CA41F35-C345-4C11-8EB7-D4E2F722CA1F}"/>
              </pc2:cmMkLst>
            </pc226:cmChg>
            <pc226:cmChg xmlns:pc226="http://schemas.microsoft.com/office/powerpoint/2022/06/main/command" chg="del">
              <pc226:chgData name="Hannah McDonald" userId="3fc6c5c1-14db-4d66-a81a-3094def9b7ed" providerId="ADAL" clId="{BC389C27-CB9C-4FA6-B41C-445B5727E25E}" dt="2023-10-20T14:21:01.078" v="696"/>
              <pc2:cmMkLst xmlns:pc2="http://schemas.microsoft.com/office/powerpoint/2019/9/main/command">
                <pc:docMk/>
                <pc:sldMk cId="2271901723" sldId="266"/>
                <pc2:cmMk id="{77B7F252-FA16-43FB-9AC8-E2B623625C40}"/>
              </pc2:cmMkLst>
            </pc226:cmChg>
            <pc226:cmChg xmlns:pc226="http://schemas.microsoft.com/office/powerpoint/2022/06/main/command" chg="del">
              <pc226:chgData name="Hannah McDonald" userId="3fc6c5c1-14db-4d66-a81a-3094def9b7ed" providerId="ADAL" clId="{BC389C27-CB9C-4FA6-B41C-445B5727E25E}" dt="2023-10-20T14:20:59.116" v="695"/>
              <pc2:cmMkLst xmlns:pc2="http://schemas.microsoft.com/office/powerpoint/2019/9/main/command">
                <pc:docMk/>
                <pc:sldMk cId="2271901723" sldId="266"/>
                <pc2:cmMk id="{53BCD080-4803-4B6C-B78F-75A8B31A7C64}"/>
              </pc2:cmMkLst>
            </pc226:cmChg>
            <pc226:cmChg xmlns:pc226="http://schemas.microsoft.com/office/powerpoint/2022/06/main/command" chg="del">
              <pc226:chgData name="Hannah McDonald" userId="3fc6c5c1-14db-4d66-a81a-3094def9b7ed" providerId="ADAL" clId="{BC389C27-CB9C-4FA6-B41C-445B5727E25E}" dt="2023-10-20T14:20:56.544" v="694"/>
              <pc2:cmMkLst xmlns:pc2="http://schemas.microsoft.com/office/powerpoint/2019/9/main/command">
                <pc:docMk/>
                <pc:sldMk cId="2271901723" sldId="266"/>
                <pc2:cmMk id="{C82DB7B9-9A86-49B3-AE66-715949C19BC4}"/>
              </pc2:cmMkLst>
            </pc226:cmChg>
          </p:ext>
        </pc:extLst>
      </pc:sldChg>
      <pc:sldChg chg="modSp add del mod">
        <pc:chgData name="Hannah McDonald" userId="3fc6c5c1-14db-4d66-a81a-3094def9b7ed" providerId="ADAL" clId="{BC389C27-CB9C-4FA6-B41C-445B5727E25E}" dt="2023-10-16T09:31:27.033" v="116" actId="2696"/>
        <pc:sldMkLst>
          <pc:docMk/>
          <pc:sldMk cId="2761318941" sldId="269"/>
        </pc:sldMkLst>
        <pc:spChg chg="mod">
          <ac:chgData name="Hannah McDonald" userId="3fc6c5c1-14db-4d66-a81a-3094def9b7ed" providerId="ADAL" clId="{BC389C27-CB9C-4FA6-B41C-445B5727E25E}" dt="2023-10-11T16:52:02.993" v="111" actId="14100"/>
          <ac:spMkLst>
            <pc:docMk/>
            <pc:sldMk cId="2761318941" sldId="269"/>
            <ac:spMk id="10" creationId="{D38D2D13-0A28-4E50-BB12-26865E8E5277}"/>
          </ac:spMkLst>
        </pc:spChg>
      </pc:sldChg>
      <pc:sldChg chg="modTransition">
        <pc:chgData name="Hannah McDonald" userId="3fc6c5c1-14db-4d66-a81a-3094def9b7ed" providerId="ADAL" clId="{BC389C27-CB9C-4FA6-B41C-445B5727E25E}" dt="2023-10-18T15:29:57.250" v="668"/>
        <pc:sldMkLst>
          <pc:docMk/>
          <pc:sldMk cId="2201291022" sldId="272"/>
        </pc:sldMkLst>
      </pc:sldChg>
      <pc:sldChg chg="modTransition delCm">
        <pc:chgData name="Hannah McDonald" userId="3fc6c5c1-14db-4d66-a81a-3094def9b7ed" providerId="ADAL" clId="{BC389C27-CB9C-4FA6-B41C-445B5727E25E}" dt="2023-10-20T14:19:44.987" v="685"/>
        <pc:sldMkLst>
          <pc:docMk/>
          <pc:sldMk cId="1935914550" sldId="275"/>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19:44.987" v="685"/>
              <pc2:cmMkLst xmlns:pc2="http://schemas.microsoft.com/office/powerpoint/2019/9/main/command">
                <pc:docMk/>
                <pc:sldMk cId="1935914550" sldId="275"/>
                <pc2:cmMk id="{6FA704EF-D132-4DB8-9FEE-202DF30A999F}"/>
              </pc2:cmMkLst>
            </pc226:cmChg>
          </p:ext>
        </pc:extLst>
      </pc:sldChg>
      <pc:sldChg chg="addSp delSp modSp mod modTransition delCm modCm">
        <pc:chgData name="Hannah McDonald" userId="3fc6c5c1-14db-4d66-a81a-3094def9b7ed" providerId="ADAL" clId="{BC389C27-CB9C-4FA6-B41C-445B5727E25E}" dt="2023-10-20T14:19:18.311" v="681"/>
        <pc:sldMkLst>
          <pc:docMk/>
          <pc:sldMk cId="793358935" sldId="276"/>
        </pc:sldMkLst>
        <pc:spChg chg="mod">
          <ac:chgData name="Hannah McDonald" userId="3fc6c5c1-14db-4d66-a81a-3094def9b7ed" providerId="ADAL" clId="{BC389C27-CB9C-4FA6-B41C-445B5727E25E}" dt="2023-10-11T16:51:44.827" v="106" actId="1076"/>
          <ac:spMkLst>
            <pc:docMk/>
            <pc:sldMk cId="793358935" sldId="276"/>
            <ac:spMk id="2" creationId="{1E4DE17E-BFEB-49F2-82FC-42FE828B87D3}"/>
          </ac:spMkLst>
        </pc:spChg>
        <pc:spChg chg="mod">
          <ac:chgData name="Hannah McDonald" userId="3fc6c5c1-14db-4d66-a81a-3094def9b7ed" providerId="ADAL" clId="{BC389C27-CB9C-4FA6-B41C-445B5727E25E}" dt="2023-10-11T16:51:49.156" v="107" actId="1076"/>
          <ac:spMkLst>
            <pc:docMk/>
            <pc:sldMk cId="793358935" sldId="276"/>
            <ac:spMk id="3" creationId="{1FD3187E-BC19-574A-9931-99FC459745AF}"/>
          </ac:spMkLst>
        </pc:spChg>
        <pc:spChg chg="mod">
          <ac:chgData name="Hannah McDonald" userId="3fc6c5c1-14db-4d66-a81a-3094def9b7ed" providerId="ADAL" clId="{BC389C27-CB9C-4FA6-B41C-445B5727E25E}" dt="2023-10-16T09:31:15.525" v="115" actId="27107"/>
          <ac:spMkLst>
            <pc:docMk/>
            <pc:sldMk cId="793358935" sldId="276"/>
            <ac:spMk id="8" creationId="{4A12AEB2-B769-1AC6-2409-745C82CB330D}"/>
          </ac:spMkLst>
        </pc:spChg>
        <pc:picChg chg="add mod">
          <ac:chgData name="Hannah McDonald" userId="3fc6c5c1-14db-4d66-a81a-3094def9b7ed" providerId="ADAL" clId="{BC389C27-CB9C-4FA6-B41C-445B5727E25E}" dt="2023-10-16T09:36:43.439" v="122" actId="1076"/>
          <ac:picMkLst>
            <pc:docMk/>
            <pc:sldMk cId="793358935" sldId="276"/>
            <ac:picMk id="4" creationId="{3FAD1F22-C6A4-4A6F-9309-FFCA2B42DB52}"/>
          </ac:picMkLst>
        </pc:picChg>
        <pc:picChg chg="del">
          <ac:chgData name="Hannah McDonald" userId="3fc6c5c1-14db-4d66-a81a-3094def9b7ed" providerId="ADAL" clId="{BC389C27-CB9C-4FA6-B41C-445B5727E25E}" dt="2023-10-11T16:47:01.348" v="90" actId="478"/>
          <ac:picMkLst>
            <pc:docMk/>
            <pc:sldMk cId="793358935" sldId="276"/>
            <ac:picMk id="4" creationId="{622C9632-71DD-4C96-7220-4BA68C3252AE}"/>
          </ac:picMkLst>
        </pc:picChg>
        <pc:picChg chg="add del mod">
          <ac:chgData name="Hannah McDonald" userId="3fc6c5c1-14db-4d66-a81a-3094def9b7ed" providerId="ADAL" clId="{BC389C27-CB9C-4FA6-B41C-445B5727E25E}" dt="2023-10-16T09:36:18.823" v="117" actId="478"/>
          <ac:picMkLst>
            <pc:docMk/>
            <pc:sldMk cId="793358935" sldId="276"/>
            <ac:picMk id="5" creationId="{632B7A9A-28FF-B465-1D89-958B5738C6C4}"/>
          </ac:picMkLst>
        </pc:picChg>
        <pc:picChg chg="mod">
          <ac:chgData name="Hannah McDonald" userId="3fc6c5c1-14db-4d66-a81a-3094def9b7ed" providerId="ADAL" clId="{BC389C27-CB9C-4FA6-B41C-445B5727E25E}" dt="2023-10-11T16:51:54.051" v="108" actId="1076"/>
          <ac:picMkLst>
            <pc:docMk/>
            <pc:sldMk cId="793358935" sldId="276"/>
            <ac:picMk id="6" creationId="{04524A93-C959-8EC0-BDA5-5395D421395B}"/>
          </ac:picMkLst>
        </pc:picChg>
        <pc:extLst>
          <p:ext xmlns:p="http://schemas.openxmlformats.org/presentationml/2006/main" uri="{D6D511B9-2390-475A-947B-AFAB55BFBCF1}">
            <pc226:cmChg xmlns:pc226="http://schemas.microsoft.com/office/powerpoint/2022/06/main/command" chg="del mod modRxn">
              <pc226:chgData name="Hannah McDonald" userId="3fc6c5c1-14db-4d66-a81a-3094def9b7ed" providerId="ADAL" clId="{BC389C27-CB9C-4FA6-B41C-445B5727E25E}" dt="2023-10-20T14:19:18.311" v="681"/>
              <pc2:cmMkLst xmlns:pc2="http://schemas.microsoft.com/office/powerpoint/2019/9/main/command">
                <pc:docMk/>
                <pc:sldMk cId="793358935" sldId="276"/>
                <pc2:cmMk id="{ECA6FBB8-2D37-4FE8-969E-530E762B8D0A}"/>
              </pc2:cmMkLst>
            </pc226:cmChg>
          </p:ext>
        </pc:extLst>
      </pc:sldChg>
      <pc:sldChg chg="modTransition delCm">
        <pc:chgData name="Hannah McDonald" userId="3fc6c5c1-14db-4d66-a81a-3094def9b7ed" providerId="ADAL" clId="{BC389C27-CB9C-4FA6-B41C-445B5727E25E}" dt="2023-10-20T14:19:59.682" v="686"/>
        <pc:sldMkLst>
          <pc:docMk/>
          <pc:sldMk cId="2401699070" sldId="293"/>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19:59.682" v="686"/>
              <pc2:cmMkLst xmlns:pc2="http://schemas.microsoft.com/office/powerpoint/2019/9/main/command">
                <pc:docMk/>
                <pc:sldMk cId="2401699070" sldId="293"/>
                <pc2:cmMk id="{C2281D13-BBA9-4A1F-945B-03A7ABF2A0D8}"/>
              </pc2:cmMkLst>
            </pc226:cmChg>
          </p:ext>
        </pc:extLst>
      </pc:sldChg>
      <pc:sldChg chg="modTransition delCm">
        <pc:chgData name="Hannah McDonald" userId="3fc6c5c1-14db-4d66-a81a-3094def9b7ed" providerId="ADAL" clId="{BC389C27-CB9C-4FA6-B41C-445B5727E25E}" dt="2023-10-20T14:20:04.591" v="687"/>
        <pc:sldMkLst>
          <pc:docMk/>
          <pc:sldMk cId="1467235181" sldId="298"/>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0:04.591" v="687"/>
              <pc2:cmMkLst xmlns:pc2="http://schemas.microsoft.com/office/powerpoint/2019/9/main/command">
                <pc:docMk/>
                <pc:sldMk cId="1467235181" sldId="298"/>
                <pc2:cmMk id="{1BFD6077-41EF-4CA6-8BBD-6E09B8CD35E5}"/>
              </pc2:cmMkLst>
            </pc226:cmChg>
          </p:ext>
        </pc:extLst>
      </pc:sldChg>
      <pc:sldChg chg="modTransition">
        <pc:chgData name="Hannah McDonald" userId="3fc6c5c1-14db-4d66-a81a-3094def9b7ed" providerId="ADAL" clId="{BC389C27-CB9C-4FA6-B41C-445B5727E25E}" dt="2023-10-18T15:30:28.379" v="675"/>
        <pc:sldMkLst>
          <pc:docMk/>
          <pc:sldMk cId="2817421322" sldId="299"/>
        </pc:sldMkLst>
      </pc:sldChg>
      <pc:sldChg chg="modSp mod modTransition delCm">
        <pc:chgData name="Hannah McDonald" userId="3fc6c5c1-14db-4d66-a81a-3094def9b7ed" providerId="ADAL" clId="{BC389C27-CB9C-4FA6-B41C-445B5727E25E}" dt="2023-10-20T14:20:22.083" v="688"/>
        <pc:sldMkLst>
          <pc:docMk/>
          <pc:sldMk cId="2434891255" sldId="300"/>
        </pc:sldMkLst>
        <pc:spChg chg="mod">
          <ac:chgData name="Hannah McDonald" userId="3fc6c5c1-14db-4d66-a81a-3094def9b7ed" providerId="ADAL" clId="{BC389C27-CB9C-4FA6-B41C-445B5727E25E}" dt="2023-10-18T14:47:04.679" v="573" actId="255"/>
          <ac:spMkLst>
            <pc:docMk/>
            <pc:sldMk cId="2434891255" sldId="300"/>
            <ac:spMk id="4" creationId="{A57689C1-EE70-25C7-6ED0-D4B2A088CF49}"/>
          </ac:spMkLst>
        </pc:spChg>
        <pc:picChg chg="mod">
          <ac:chgData name="Hannah McDonald" userId="3fc6c5c1-14db-4d66-a81a-3094def9b7ed" providerId="ADAL" clId="{BC389C27-CB9C-4FA6-B41C-445B5727E25E}" dt="2023-10-18T14:45:28.031" v="564" actId="1076"/>
          <ac:picMkLst>
            <pc:docMk/>
            <pc:sldMk cId="2434891255" sldId="300"/>
            <ac:picMk id="5" creationId="{73F7705E-EBFA-3EA3-F2CB-A59535E06570}"/>
          </ac:picMkLst>
        </pc:picChg>
        <pc:picChg chg="mod">
          <ac:chgData name="Hannah McDonald" userId="3fc6c5c1-14db-4d66-a81a-3094def9b7ed" providerId="ADAL" clId="{BC389C27-CB9C-4FA6-B41C-445B5727E25E}" dt="2023-10-18T14:45:22.037" v="561" actId="1076"/>
          <ac:picMkLst>
            <pc:docMk/>
            <pc:sldMk cId="2434891255" sldId="300"/>
            <ac:picMk id="2050" creationId="{F357F51A-C5E9-7625-E727-6C726305A50C}"/>
          </ac:picMkLst>
        </pc:picChg>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0:22.083" v="688"/>
              <pc2:cmMkLst xmlns:pc2="http://schemas.microsoft.com/office/powerpoint/2019/9/main/command">
                <pc:docMk/>
                <pc:sldMk cId="2434891255" sldId="300"/>
                <pc2:cmMk id="{349C046B-8C95-484B-B257-9CF5ACC18473}"/>
              </pc2:cmMkLst>
            </pc226:cmChg>
          </p:ext>
        </pc:extLst>
      </pc:sldChg>
      <pc:sldChg chg="modSp delCm">
        <pc:chgData name="Hannah McDonald" userId="3fc6c5c1-14db-4d66-a81a-3094def9b7ed" providerId="ADAL" clId="{BC389C27-CB9C-4FA6-B41C-445B5727E25E}" dt="2023-10-20T14:21:12.640" v="700"/>
        <pc:sldMkLst>
          <pc:docMk/>
          <pc:sldMk cId="850336226" sldId="303"/>
        </pc:sldMkLst>
        <pc:spChg chg="mod">
          <ac:chgData name="Hannah McDonald" userId="3fc6c5c1-14db-4d66-a81a-3094def9b7ed" providerId="ADAL" clId="{BC389C27-CB9C-4FA6-B41C-445B5727E25E}" dt="2023-10-11T16:30:50.737" v="7" actId="1076"/>
          <ac:spMkLst>
            <pc:docMk/>
            <pc:sldMk cId="850336226" sldId="303"/>
            <ac:spMk id="5" creationId="{99EA7AF5-9FB6-D706-CF8E-BEAFF0186E22}"/>
          </ac:spMkLst>
        </pc:spChg>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1:12.640" v="700"/>
              <pc2:cmMkLst xmlns:pc2="http://schemas.microsoft.com/office/powerpoint/2019/9/main/command">
                <pc:docMk/>
                <pc:sldMk cId="850336226" sldId="303"/>
                <pc2:cmMk id="{6953F613-BDAD-4713-98A9-EEC58A69A243}"/>
              </pc2:cmMkLst>
            </pc226:cmChg>
            <pc226:cmChg xmlns:pc226="http://schemas.microsoft.com/office/powerpoint/2022/06/main/command" chg="del">
              <pc226:chgData name="Hannah McDonald" userId="3fc6c5c1-14db-4d66-a81a-3094def9b7ed" providerId="ADAL" clId="{BC389C27-CB9C-4FA6-B41C-445B5727E25E}" dt="2023-10-20T14:21:08.059" v="698"/>
              <pc2:cmMkLst xmlns:pc2="http://schemas.microsoft.com/office/powerpoint/2019/9/main/command">
                <pc:docMk/>
                <pc:sldMk cId="850336226" sldId="303"/>
                <pc2:cmMk id="{3A177616-3E73-4C8B-99E3-245149F5F156}"/>
              </pc2:cmMkLst>
            </pc226:cmChg>
            <pc226:cmChg xmlns:pc226="http://schemas.microsoft.com/office/powerpoint/2022/06/main/command" chg="del">
              <pc226:chgData name="Hannah McDonald" userId="3fc6c5c1-14db-4d66-a81a-3094def9b7ed" providerId="ADAL" clId="{BC389C27-CB9C-4FA6-B41C-445B5727E25E}" dt="2023-10-20T14:21:10.545" v="699"/>
              <pc2:cmMkLst xmlns:pc2="http://schemas.microsoft.com/office/powerpoint/2019/9/main/command">
                <pc:docMk/>
                <pc:sldMk cId="850336226" sldId="303"/>
                <pc2:cmMk id="{275B7BAD-F618-4EE4-860C-482EF74D4CDA}"/>
              </pc2:cmMkLst>
            </pc226:cmChg>
          </p:ext>
        </pc:extLst>
      </pc:sldChg>
      <pc:sldChg chg="modSp mod">
        <pc:chgData name="Hannah McDonald" userId="3fc6c5c1-14db-4d66-a81a-3094def9b7ed" providerId="ADAL" clId="{BC389C27-CB9C-4FA6-B41C-445B5727E25E}" dt="2023-10-11T16:30:05.404" v="3" actId="1076"/>
        <pc:sldMkLst>
          <pc:docMk/>
          <pc:sldMk cId="27135950" sldId="304"/>
        </pc:sldMkLst>
        <pc:spChg chg="mod">
          <ac:chgData name="Hannah McDonald" userId="3fc6c5c1-14db-4d66-a81a-3094def9b7ed" providerId="ADAL" clId="{BC389C27-CB9C-4FA6-B41C-445B5727E25E}" dt="2023-10-11T16:30:05.404" v="3" actId="1076"/>
          <ac:spMkLst>
            <pc:docMk/>
            <pc:sldMk cId="27135950" sldId="304"/>
            <ac:spMk id="3" creationId="{06A0F178-8E20-E3A9-5343-FED719799CE7}"/>
          </ac:spMkLst>
        </pc:spChg>
      </pc:sldChg>
      <pc:sldChg chg="modSp mod delCm">
        <pc:chgData name="Hannah McDonald" userId="3fc6c5c1-14db-4d66-a81a-3094def9b7ed" providerId="ADAL" clId="{BC389C27-CB9C-4FA6-B41C-445B5727E25E}" dt="2023-10-20T14:21:31.846" v="702"/>
        <pc:sldMkLst>
          <pc:docMk/>
          <pc:sldMk cId="2182502401" sldId="305"/>
        </pc:sldMkLst>
        <pc:spChg chg="mod">
          <ac:chgData name="Hannah McDonald" userId="3fc6c5c1-14db-4d66-a81a-3094def9b7ed" providerId="ADAL" clId="{BC389C27-CB9C-4FA6-B41C-445B5727E25E}" dt="2023-10-11T16:29:56.880" v="1" actId="1076"/>
          <ac:spMkLst>
            <pc:docMk/>
            <pc:sldMk cId="2182502401" sldId="305"/>
            <ac:spMk id="10" creationId="{6E9B9D32-A668-DAAF-4B61-F2650719BC4E}"/>
          </ac:spMkLst>
        </pc:spChg>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1:29.448" v="701"/>
              <pc2:cmMkLst xmlns:pc2="http://schemas.microsoft.com/office/powerpoint/2019/9/main/command">
                <pc:docMk/>
                <pc:sldMk cId="2182502401" sldId="305"/>
                <pc2:cmMk id="{0A84296C-B3B3-4972-AC0A-CC5F1BD57864}"/>
              </pc2:cmMkLst>
            </pc226:cmChg>
            <pc226:cmChg xmlns:pc226="http://schemas.microsoft.com/office/powerpoint/2022/06/main/command" chg="del">
              <pc226:chgData name="Hannah McDonald" userId="3fc6c5c1-14db-4d66-a81a-3094def9b7ed" providerId="ADAL" clId="{BC389C27-CB9C-4FA6-B41C-445B5727E25E}" dt="2023-10-20T14:21:31.846" v="702"/>
              <pc2:cmMkLst xmlns:pc2="http://schemas.microsoft.com/office/powerpoint/2019/9/main/command">
                <pc:docMk/>
                <pc:sldMk cId="2182502401" sldId="305"/>
                <pc2:cmMk id="{0F079881-4987-4951-B75B-A057D829A64D}"/>
              </pc2:cmMkLst>
            </pc226:cmChg>
          </p:ext>
        </pc:extLst>
      </pc:sldChg>
      <pc:sldChg chg="addSp modSp mod delCm">
        <pc:chgData name="Hannah McDonald" userId="3fc6c5c1-14db-4d66-a81a-3094def9b7ed" providerId="ADAL" clId="{BC389C27-CB9C-4FA6-B41C-445B5727E25E}" dt="2023-10-20T14:21:38.097" v="703"/>
        <pc:sldMkLst>
          <pc:docMk/>
          <pc:sldMk cId="3679850738" sldId="306"/>
        </pc:sldMkLst>
        <pc:spChg chg="add mod">
          <ac:chgData name="Hannah McDonald" userId="3fc6c5c1-14db-4d66-a81a-3094def9b7ed" providerId="ADAL" clId="{BC389C27-CB9C-4FA6-B41C-445B5727E25E}" dt="2023-10-11T16:31:03.051" v="8" actId="113"/>
          <ac:spMkLst>
            <pc:docMk/>
            <pc:sldMk cId="3679850738" sldId="306"/>
            <ac:spMk id="4" creationId="{5957ACEA-BBF4-2D57-8CE3-5590FBD1EA8E}"/>
          </ac:spMkLst>
        </pc:spChg>
        <pc:graphicFrameChg chg="mod modGraphic">
          <ac:chgData name="Hannah McDonald" userId="3fc6c5c1-14db-4d66-a81a-3094def9b7ed" providerId="ADAL" clId="{BC389C27-CB9C-4FA6-B41C-445B5727E25E}" dt="2023-10-11T16:38:32.909" v="66" actId="33524"/>
          <ac:graphicFrameMkLst>
            <pc:docMk/>
            <pc:sldMk cId="3679850738" sldId="306"/>
            <ac:graphicFrameMk id="2" creationId="{1FB00511-763C-CA82-B7D0-595A656573C4}"/>
          </ac:graphicFrameMkLst>
        </pc:graphicFrameChg>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1:38.097" v="703"/>
              <pc2:cmMkLst xmlns:pc2="http://schemas.microsoft.com/office/powerpoint/2019/9/main/command">
                <pc:docMk/>
                <pc:sldMk cId="3679850738" sldId="306"/>
                <pc2:cmMk id="{E6FDAE8C-FA35-4550-9059-321FAAD1D084}"/>
              </pc2:cmMkLst>
            </pc226:cmChg>
          </p:ext>
        </pc:extLst>
      </pc:sldChg>
      <pc:sldChg chg="delCm">
        <pc:chgData name="Hannah McDonald" userId="3fc6c5c1-14db-4d66-a81a-3094def9b7ed" providerId="ADAL" clId="{BC389C27-CB9C-4FA6-B41C-445B5727E25E}" dt="2023-10-20T14:21:50.688" v="705"/>
        <pc:sldMkLst>
          <pc:docMk/>
          <pc:sldMk cId="2521154733" sldId="307"/>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1:50.688" v="705"/>
              <pc2:cmMkLst xmlns:pc2="http://schemas.microsoft.com/office/powerpoint/2019/9/main/command">
                <pc:docMk/>
                <pc:sldMk cId="2521154733" sldId="307"/>
                <pc2:cmMk id="{5FD81F52-FE77-40C0-BEC6-0749E4F97E5C}"/>
              </pc2:cmMkLst>
            </pc226:cmChg>
            <pc226:cmChg xmlns:pc226="http://schemas.microsoft.com/office/powerpoint/2022/06/main/command" chg="del">
              <pc226:chgData name="Hannah McDonald" userId="3fc6c5c1-14db-4d66-a81a-3094def9b7ed" providerId="ADAL" clId="{BC389C27-CB9C-4FA6-B41C-445B5727E25E}" dt="2023-10-20T14:21:47.346" v="704"/>
              <pc2:cmMkLst xmlns:pc2="http://schemas.microsoft.com/office/powerpoint/2019/9/main/command">
                <pc:docMk/>
                <pc:sldMk cId="2521154733" sldId="307"/>
                <pc2:cmMk id="{0A4B98FE-01AD-4768-BF32-3B93D57364C0}"/>
              </pc2:cmMkLst>
            </pc226:cmChg>
          </p:ext>
        </pc:extLst>
      </pc:sldChg>
      <pc:sldChg chg="delCm">
        <pc:chgData name="Hannah McDonald" userId="3fc6c5c1-14db-4d66-a81a-3094def9b7ed" providerId="ADAL" clId="{BC389C27-CB9C-4FA6-B41C-445B5727E25E}" dt="2023-10-20T14:22:02.533" v="709"/>
        <pc:sldMkLst>
          <pc:docMk/>
          <pc:sldMk cId="2010983958" sldId="308"/>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2:00.249" v="708"/>
              <pc2:cmMkLst xmlns:pc2="http://schemas.microsoft.com/office/powerpoint/2019/9/main/command">
                <pc:docMk/>
                <pc:sldMk cId="2010983958" sldId="308"/>
                <pc2:cmMk id="{1DE91D12-889B-45E3-ABA1-8D888ADD0D9D}"/>
              </pc2:cmMkLst>
            </pc226:cmChg>
            <pc226:cmChg xmlns:pc226="http://schemas.microsoft.com/office/powerpoint/2022/06/main/command" chg="del">
              <pc226:chgData name="Hannah McDonald" userId="3fc6c5c1-14db-4d66-a81a-3094def9b7ed" providerId="ADAL" clId="{BC389C27-CB9C-4FA6-B41C-445B5727E25E}" dt="2023-10-20T14:22:02.533" v="709"/>
              <pc2:cmMkLst xmlns:pc2="http://schemas.microsoft.com/office/powerpoint/2019/9/main/command">
                <pc:docMk/>
                <pc:sldMk cId="2010983958" sldId="308"/>
                <pc2:cmMk id="{B34AEE52-9998-4C05-9B59-CA9EA9731DC8}"/>
              </pc2:cmMkLst>
            </pc226:cmChg>
            <pc226:cmChg xmlns:pc226="http://schemas.microsoft.com/office/powerpoint/2022/06/main/command" chg="del">
              <pc226:chgData name="Hannah McDonald" userId="3fc6c5c1-14db-4d66-a81a-3094def9b7ed" providerId="ADAL" clId="{BC389C27-CB9C-4FA6-B41C-445B5727E25E}" dt="2023-10-20T14:21:55.554" v="706"/>
              <pc2:cmMkLst xmlns:pc2="http://schemas.microsoft.com/office/powerpoint/2019/9/main/command">
                <pc:docMk/>
                <pc:sldMk cId="2010983958" sldId="308"/>
                <pc2:cmMk id="{57149CE3-DFA8-4321-8BCC-99D1168D8A8E}"/>
              </pc2:cmMkLst>
            </pc226:cmChg>
            <pc226:cmChg xmlns:pc226="http://schemas.microsoft.com/office/powerpoint/2022/06/main/command" chg="del">
              <pc226:chgData name="Hannah McDonald" userId="3fc6c5c1-14db-4d66-a81a-3094def9b7ed" providerId="ADAL" clId="{BC389C27-CB9C-4FA6-B41C-445B5727E25E}" dt="2023-10-20T14:21:57.821" v="707"/>
              <pc2:cmMkLst xmlns:pc2="http://schemas.microsoft.com/office/powerpoint/2019/9/main/command">
                <pc:docMk/>
                <pc:sldMk cId="2010983958" sldId="308"/>
                <pc2:cmMk id="{95A6C4FA-EE94-4112-ACD7-B3627ECD3BF4}"/>
              </pc2:cmMkLst>
            </pc226:cmChg>
          </p:ext>
        </pc:extLst>
      </pc:sldChg>
      <pc:sldChg chg="modTransition delCm">
        <pc:chgData name="Hannah McDonald" userId="3fc6c5c1-14db-4d66-a81a-3094def9b7ed" providerId="ADAL" clId="{BC389C27-CB9C-4FA6-B41C-445B5727E25E}" dt="2023-10-20T14:24:56.545" v="721"/>
        <pc:sldMkLst>
          <pc:docMk/>
          <pc:sldMk cId="3564970692" sldId="309"/>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2:08.454" v="710"/>
              <pc2:cmMkLst xmlns:pc2="http://schemas.microsoft.com/office/powerpoint/2019/9/main/command">
                <pc:docMk/>
                <pc:sldMk cId="3564970692" sldId="309"/>
                <pc2:cmMk id="{A00BA2D2-05D8-436B-A216-D3AC8E488381}"/>
              </pc2:cmMkLst>
            </pc226:cmChg>
            <pc226:cmChg xmlns:pc226="http://schemas.microsoft.com/office/powerpoint/2022/06/main/command" chg="del">
              <pc226:chgData name="Hannah McDonald" userId="3fc6c5c1-14db-4d66-a81a-3094def9b7ed" providerId="ADAL" clId="{BC389C27-CB9C-4FA6-B41C-445B5727E25E}" dt="2023-10-20T14:22:10.674" v="711"/>
              <pc2:cmMkLst xmlns:pc2="http://schemas.microsoft.com/office/powerpoint/2019/9/main/command">
                <pc:docMk/>
                <pc:sldMk cId="3564970692" sldId="309"/>
                <pc2:cmMk id="{E90E84F3-0F69-4702-88A3-A125EEBE98E8}"/>
              </pc2:cmMkLst>
            </pc226:cmChg>
          </p:ext>
        </pc:extLst>
      </pc:sldChg>
      <pc:sldChg chg="modTransition delCm">
        <pc:chgData name="Hannah McDonald" userId="3fc6c5c1-14db-4d66-a81a-3094def9b7ed" providerId="ADAL" clId="{BC389C27-CB9C-4FA6-B41C-445B5727E25E}" dt="2023-10-20T14:25:03.635" v="722"/>
        <pc:sldMkLst>
          <pc:docMk/>
          <pc:sldMk cId="1400373043" sldId="311"/>
        </pc:sldMkLst>
        <pc:extLst>
          <p:ext xmlns:p="http://schemas.openxmlformats.org/presentationml/2006/main" uri="{D6D511B9-2390-475A-947B-AFAB55BFBCF1}">
            <pc226:cmChg xmlns:pc226="http://schemas.microsoft.com/office/powerpoint/2022/06/main/command" chg="del">
              <pc226:chgData name="Hannah McDonald" userId="3fc6c5c1-14db-4d66-a81a-3094def9b7ed" providerId="ADAL" clId="{BC389C27-CB9C-4FA6-B41C-445B5727E25E}" dt="2023-10-20T14:22:29.439" v="717"/>
              <pc2:cmMkLst xmlns:pc2="http://schemas.microsoft.com/office/powerpoint/2019/9/main/command">
                <pc:docMk/>
                <pc:sldMk cId="1400373043" sldId="311"/>
                <pc2:cmMk id="{2D63DA09-F23E-493D-ADD0-19948520D81B}"/>
              </pc2:cmMkLst>
            </pc226:cmChg>
            <pc226:cmChg xmlns:pc226="http://schemas.microsoft.com/office/powerpoint/2022/06/main/command" chg="del">
              <pc226:chgData name="Hannah McDonald" userId="3fc6c5c1-14db-4d66-a81a-3094def9b7ed" providerId="ADAL" clId="{BC389C27-CB9C-4FA6-B41C-445B5727E25E}" dt="2023-10-20T14:22:17.842" v="712"/>
              <pc2:cmMkLst xmlns:pc2="http://schemas.microsoft.com/office/powerpoint/2019/9/main/command">
                <pc:docMk/>
                <pc:sldMk cId="1400373043" sldId="311"/>
                <pc2:cmMk id="{CB4F7F11-10B7-4659-93D7-B517A712BBEF}"/>
              </pc2:cmMkLst>
            </pc226:cmChg>
            <pc226:cmChg xmlns:pc226="http://schemas.microsoft.com/office/powerpoint/2022/06/main/command" chg="del">
              <pc226:chgData name="Hannah McDonald" userId="3fc6c5c1-14db-4d66-a81a-3094def9b7ed" providerId="ADAL" clId="{BC389C27-CB9C-4FA6-B41C-445B5727E25E}" dt="2023-10-20T14:22:25.174" v="715"/>
              <pc2:cmMkLst xmlns:pc2="http://schemas.microsoft.com/office/powerpoint/2019/9/main/command">
                <pc:docMk/>
                <pc:sldMk cId="1400373043" sldId="311"/>
                <pc2:cmMk id="{F47EA846-7CED-4921-A85E-7B20D5BE737C}"/>
              </pc2:cmMkLst>
            </pc226:cmChg>
            <pc226:cmChg xmlns:pc226="http://schemas.microsoft.com/office/powerpoint/2022/06/main/command" chg="del">
              <pc226:chgData name="Hannah McDonald" userId="3fc6c5c1-14db-4d66-a81a-3094def9b7ed" providerId="ADAL" clId="{BC389C27-CB9C-4FA6-B41C-445B5727E25E}" dt="2023-10-20T14:22:20.199" v="713"/>
              <pc2:cmMkLst xmlns:pc2="http://schemas.microsoft.com/office/powerpoint/2019/9/main/command">
                <pc:docMk/>
                <pc:sldMk cId="1400373043" sldId="311"/>
                <pc2:cmMk id="{89D5E759-B48D-43E0-814E-61DB90C42CE3}"/>
              </pc2:cmMkLst>
            </pc226:cmChg>
            <pc226:cmChg xmlns:pc226="http://schemas.microsoft.com/office/powerpoint/2022/06/main/command" chg="del">
              <pc226:chgData name="Hannah McDonald" userId="3fc6c5c1-14db-4d66-a81a-3094def9b7ed" providerId="ADAL" clId="{BC389C27-CB9C-4FA6-B41C-445B5727E25E}" dt="2023-10-20T14:22:22.835" v="714"/>
              <pc2:cmMkLst xmlns:pc2="http://schemas.microsoft.com/office/powerpoint/2019/9/main/command">
                <pc:docMk/>
                <pc:sldMk cId="1400373043" sldId="311"/>
                <pc2:cmMk id="{9E1440CB-D9AA-4D69-BD34-D174ED4BCADA}"/>
              </pc2:cmMkLst>
            </pc226:cmChg>
            <pc226:cmChg xmlns:pc226="http://schemas.microsoft.com/office/powerpoint/2022/06/main/command" chg="del">
              <pc226:chgData name="Hannah McDonald" userId="3fc6c5c1-14db-4d66-a81a-3094def9b7ed" providerId="ADAL" clId="{BC389C27-CB9C-4FA6-B41C-445B5727E25E}" dt="2023-10-20T14:22:27.432" v="716"/>
              <pc2:cmMkLst xmlns:pc2="http://schemas.microsoft.com/office/powerpoint/2019/9/main/command">
                <pc:docMk/>
                <pc:sldMk cId="1400373043" sldId="311"/>
                <pc2:cmMk id="{A2DAE0E8-BA76-4F44-A447-884368D1750A}"/>
              </pc2:cmMkLst>
            </pc226:cmChg>
            <pc226:cmChg xmlns:pc226="http://schemas.microsoft.com/office/powerpoint/2022/06/main/command" chg="del">
              <pc226:chgData name="Hannah McDonald" userId="3fc6c5c1-14db-4d66-a81a-3094def9b7ed" providerId="ADAL" clId="{BC389C27-CB9C-4FA6-B41C-445B5727E25E}" dt="2023-10-20T14:22:31.492" v="718"/>
              <pc2:cmMkLst xmlns:pc2="http://schemas.microsoft.com/office/powerpoint/2019/9/main/command">
                <pc:docMk/>
                <pc:sldMk cId="1400373043" sldId="311"/>
                <pc2:cmMk id="{FFE0CAFC-BF2D-4246-858F-D891F4C45468}"/>
              </pc2:cmMkLst>
            </pc226:cmChg>
          </p:ext>
        </pc:extLst>
      </pc:sldChg>
      <pc:sldChg chg="modSp mod">
        <pc:chgData name="Hannah McDonald" userId="3fc6c5c1-14db-4d66-a81a-3094def9b7ed" providerId="ADAL" clId="{BC389C27-CB9C-4FA6-B41C-445B5727E25E}" dt="2023-10-18T14:56:14.413" v="658" actId="20577"/>
        <pc:sldMkLst>
          <pc:docMk/>
          <pc:sldMk cId="3921483142" sldId="312"/>
        </pc:sldMkLst>
        <pc:spChg chg="mod">
          <ac:chgData name="Hannah McDonald" userId="3fc6c5c1-14db-4d66-a81a-3094def9b7ed" providerId="ADAL" clId="{BC389C27-CB9C-4FA6-B41C-445B5727E25E}" dt="2023-10-18T14:54:05.238" v="632" actId="1076"/>
          <ac:spMkLst>
            <pc:docMk/>
            <pc:sldMk cId="3921483142" sldId="312"/>
            <ac:spMk id="3" creationId="{F8EF2DEB-5FB4-297E-0BDD-86897104BFB7}"/>
          </ac:spMkLst>
        </pc:spChg>
        <pc:spChg chg="mod">
          <ac:chgData name="Hannah McDonald" userId="3fc6c5c1-14db-4d66-a81a-3094def9b7ed" providerId="ADAL" clId="{BC389C27-CB9C-4FA6-B41C-445B5727E25E}" dt="2023-10-18T14:54:07.742" v="633" actId="1076"/>
          <ac:spMkLst>
            <pc:docMk/>
            <pc:sldMk cId="3921483142" sldId="312"/>
            <ac:spMk id="6" creationId="{59637628-C7B6-50C3-C8E6-42695D3CB810}"/>
          </ac:spMkLst>
        </pc:spChg>
        <pc:spChg chg="mod">
          <ac:chgData name="Hannah McDonald" userId="3fc6c5c1-14db-4d66-a81a-3094def9b7ed" providerId="ADAL" clId="{BC389C27-CB9C-4FA6-B41C-445B5727E25E}" dt="2023-10-18T14:54:18.979" v="640" actId="20577"/>
          <ac:spMkLst>
            <pc:docMk/>
            <pc:sldMk cId="3921483142" sldId="312"/>
            <ac:spMk id="7" creationId="{342BF5A4-315A-55B2-1642-AFEE7868BDB8}"/>
          </ac:spMkLst>
        </pc:spChg>
        <pc:spChg chg="mod">
          <ac:chgData name="Hannah McDonald" userId="3fc6c5c1-14db-4d66-a81a-3094def9b7ed" providerId="ADAL" clId="{BC389C27-CB9C-4FA6-B41C-445B5727E25E}" dt="2023-10-18T14:56:14.413" v="658" actId="20577"/>
          <ac:spMkLst>
            <pc:docMk/>
            <pc:sldMk cId="3921483142" sldId="312"/>
            <ac:spMk id="8" creationId="{E56B7500-A2FA-EEDC-46C0-251DDC140572}"/>
          </ac:spMkLst>
        </pc:spChg>
        <pc:spChg chg="mod">
          <ac:chgData name="Hannah McDonald" userId="3fc6c5c1-14db-4d66-a81a-3094def9b7ed" providerId="ADAL" clId="{BC389C27-CB9C-4FA6-B41C-445B5727E25E}" dt="2023-10-18T14:55:34.824" v="647" actId="14100"/>
          <ac:spMkLst>
            <pc:docMk/>
            <pc:sldMk cId="3921483142" sldId="312"/>
            <ac:spMk id="10" creationId="{B45C12AC-E9C8-A047-F26A-559F06C03C92}"/>
          </ac:spMkLst>
        </pc:spChg>
        <pc:spChg chg="mod">
          <ac:chgData name="Hannah McDonald" userId="3fc6c5c1-14db-4d66-a81a-3094def9b7ed" providerId="ADAL" clId="{BC389C27-CB9C-4FA6-B41C-445B5727E25E}" dt="2023-10-18T14:55:37.816" v="648" actId="14100"/>
          <ac:spMkLst>
            <pc:docMk/>
            <pc:sldMk cId="3921483142" sldId="312"/>
            <ac:spMk id="11" creationId="{B534DA23-443F-7A10-A8EE-80A56B3D6170}"/>
          </ac:spMkLst>
        </pc:spChg>
        <pc:spChg chg="mod">
          <ac:chgData name="Hannah McDonald" userId="3fc6c5c1-14db-4d66-a81a-3094def9b7ed" providerId="ADAL" clId="{BC389C27-CB9C-4FA6-B41C-445B5727E25E}" dt="2023-10-18T14:55:40.776" v="649" actId="1076"/>
          <ac:spMkLst>
            <pc:docMk/>
            <pc:sldMk cId="3921483142" sldId="312"/>
            <ac:spMk id="15" creationId="{58DC6A7C-ADF4-8404-CD97-F1590AE7CDA3}"/>
          </ac:spMkLst>
        </pc:spChg>
      </pc:sldChg>
      <pc:sldChg chg="modTransition">
        <pc:chgData name="Hannah McDonald" userId="3fc6c5c1-14db-4d66-a81a-3094def9b7ed" providerId="ADAL" clId="{BC389C27-CB9C-4FA6-B41C-445B5727E25E}" dt="2023-10-18T15:30:35.132" v="677"/>
        <pc:sldMkLst>
          <pc:docMk/>
          <pc:sldMk cId="4290747708" sldId="2145708048"/>
        </pc:sldMkLst>
      </pc:sldChg>
      <pc:sldChg chg="modTransition">
        <pc:chgData name="Hannah McDonald" userId="3fc6c5c1-14db-4d66-a81a-3094def9b7ed" providerId="ADAL" clId="{BC389C27-CB9C-4FA6-B41C-445B5727E25E}" dt="2023-10-20T14:25:18.224" v="723"/>
        <pc:sldMkLst>
          <pc:docMk/>
          <pc:sldMk cId="1815082152" sldId="2145708049"/>
        </pc:sldMkLst>
      </pc:sldChg>
      <pc:sldChg chg="modTransition">
        <pc:chgData name="Hannah McDonald" userId="3fc6c5c1-14db-4d66-a81a-3094def9b7ed" providerId="ADAL" clId="{BC389C27-CB9C-4FA6-B41C-445B5727E25E}" dt="2023-10-20T14:24:41.151" v="720"/>
        <pc:sldMkLst>
          <pc:docMk/>
          <pc:sldMk cId="1518642674" sldId="2145708050"/>
        </pc:sldMkLst>
      </pc:sldChg>
      <pc:sldChg chg="addSp delSp modSp new mod ord modTransition">
        <pc:chgData name="Hannah McDonald" userId="3fc6c5c1-14db-4d66-a81a-3094def9b7ed" providerId="ADAL" clId="{BC389C27-CB9C-4FA6-B41C-445B5727E25E}" dt="2023-10-20T14:24:28.064" v="719"/>
        <pc:sldMkLst>
          <pc:docMk/>
          <pc:sldMk cId="244645664" sldId="2145708051"/>
        </pc:sldMkLst>
        <pc:spChg chg="add mod">
          <ac:chgData name="Hannah McDonald" userId="3fc6c5c1-14db-4d66-a81a-3094def9b7ed" providerId="ADAL" clId="{BC389C27-CB9C-4FA6-B41C-445B5727E25E}" dt="2023-10-16T11:57:00.639" v="540" actId="255"/>
          <ac:spMkLst>
            <pc:docMk/>
            <pc:sldMk cId="244645664" sldId="2145708051"/>
            <ac:spMk id="3" creationId="{943FC764-1A30-A30F-AD4E-9B25E60E1DA2}"/>
          </ac:spMkLst>
        </pc:spChg>
        <pc:spChg chg="add del mod">
          <ac:chgData name="Hannah McDonald" userId="3fc6c5c1-14db-4d66-a81a-3094def9b7ed" providerId="ADAL" clId="{BC389C27-CB9C-4FA6-B41C-445B5727E25E}" dt="2023-10-16T12:10:46.209" v="558" actId="255"/>
          <ac:spMkLst>
            <pc:docMk/>
            <pc:sldMk cId="244645664" sldId="2145708051"/>
            <ac:spMk id="5" creationId="{37567B2E-BC12-8A99-AF23-0BE3C8F4FF5B}"/>
          </ac:spMkLst>
        </pc:spChg>
        <pc:spChg chg="add del">
          <ac:chgData name="Hannah McDonald" userId="3fc6c5c1-14db-4d66-a81a-3094def9b7ed" providerId="ADAL" clId="{BC389C27-CB9C-4FA6-B41C-445B5727E25E}" dt="2023-10-16T09:51:58.161" v="152"/>
          <ac:spMkLst>
            <pc:docMk/>
            <pc:sldMk cId="244645664" sldId="2145708051"/>
            <ac:spMk id="6" creationId="{83258D9D-FF16-7044-53F8-C15F64E81D74}"/>
          </ac:spMkLst>
        </pc:spChg>
        <pc:spChg chg="add del mod">
          <ac:chgData name="Hannah McDonald" userId="3fc6c5c1-14db-4d66-a81a-3094def9b7ed" providerId="ADAL" clId="{BC389C27-CB9C-4FA6-B41C-445B5727E25E}" dt="2023-10-16T11:57:22.040" v="546" actId="21"/>
          <ac:spMkLst>
            <pc:docMk/>
            <pc:sldMk cId="244645664" sldId="2145708051"/>
            <ac:spMk id="8" creationId="{99CF53CB-12DE-DD32-12F6-6846CF797B63}"/>
          </ac:spMkLst>
        </pc:spChg>
        <pc:spChg chg="add del">
          <ac:chgData name="Hannah McDonald" userId="3fc6c5c1-14db-4d66-a81a-3094def9b7ed" providerId="ADAL" clId="{BC389C27-CB9C-4FA6-B41C-445B5727E25E}" dt="2023-10-16T09:59:28.827" v="207"/>
          <ac:spMkLst>
            <pc:docMk/>
            <pc:sldMk cId="244645664" sldId="2145708051"/>
            <ac:spMk id="9" creationId="{D3DAF018-3949-DCF5-9318-678197EB723C}"/>
          </ac:spMkLst>
        </pc:spChg>
        <pc:spChg chg="add mod">
          <ac:chgData name="Hannah McDonald" userId="3fc6c5c1-14db-4d66-a81a-3094def9b7ed" providerId="ADAL" clId="{BC389C27-CB9C-4FA6-B41C-445B5727E25E}" dt="2023-10-16T12:05:55.793" v="554" actId="255"/>
          <ac:spMkLst>
            <pc:docMk/>
            <pc:sldMk cId="244645664" sldId="2145708051"/>
            <ac:spMk id="11" creationId="{3E332052-8669-312F-844A-8419A8A32912}"/>
          </ac:spMkLst>
        </pc:spChg>
        <pc:spChg chg="add mod ord">
          <ac:chgData name="Hannah McDonald" userId="3fc6c5c1-14db-4d66-a81a-3094def9b7ed" providerId="ADAL" clId="{BC389C27-CB9C-4FA6-B41C-445B5727E25E}" dt="2023-10-16T12:08:33.474" v="557" actId="14100"/>
          <ac:spMkLst>
            <pc:docMk/>
            <pc:sldMk cId="244645664" sldId="2145708051"/>
            <ac:spMk id="12" creationId="{1F95359C-FA15-4995-EBBB-9BC1D1C6ABFC}"/>
          </ac:spMkLst>
        </pc:spChg>
        <pc:spChg chg="add mod">
          <ac:chgData name="Hannah McDonald" userId="3fc6c5c1-14db-4d66-a81a-3094def9b7ed" providerId="ADAL" clId="{BC389C27-CB9C-4FA6-B41C-445B5727E25E}" dt="2023-10-16T12:08:29.791" v="556"/>
          <ac:spMkLst>
            <pc:docMk/>
            <pc:sldMk cId="244645664" sldId="2145708051"/>
            <ac:spMk id="13" creationId="{99C7E93E-ED77-31C5-469B-1A64541677E4}"/>
          </ac:spMkLst>
        </pc:spChg>
        <pc:spChg chg="add mod">
          <ac:chgData name="Hannah McDonald" userId="3fc6c5c1-14db-4d66-a81a-3094def9b7ed" providerId="ADAL" clId="{BC389C27-CB9C-4FA6-B41C-445B5727E25E}" dt="2023-10-16T12:08:29.791" v="556"/>
          <ac:spMkLst>
            <pc:docMk/>
            <pc:sldMk cId="244645664" sldId="2145708051"/>
            <ac:spMk id="14" creationId="{087C7504-8BC2-09E6-AF71-4B83612878EF}"/>
          </ac:spMkLst>
        </pc:spChg>
        <pc:picChg chg="add mod">
          <ac:chgData name="Hannah McDonald" userId="3fc6c5c1-14db-4d66-a81a-3094def9b7ed" providerId="ADAL" clId="{BC389C27-CB9C-4FA6-B41C-445B5727E25E}" dt="2023-10-16T09:46:23.350" v="134" actId="14100"/>
          <ac:picMkLst>
            <pc:docMk/>
            <pc:sldMk cId="244645664" sldId="2145708051"/>
            <ac:picMk id="1026" creationId="{4C9072CC-C6BB-3F02-3AE9-17EDB1674E79}"/>
          </ac:picMkLst>
        </pc:picChg>
        <pc:picChg chg="add del">
          <ac:chgData name="Hannah McDonald" userId="3fc6c5c1-14db-4d66-a81a-3094def9b7ed" providerId="ADAL" clId="{BC389C27-CB9C-4FA6-B41C-445B5727E25E}" dt="2023-10-16T09:51:34.985" v="150" actId="21"/>
          <ac:picMkLst>
            <pc:docMk/>
            <pc:sldMk cId="244645664" sldId="2145708051"/>
            <ac:picMk id="1028" creationId="{F6094460-8EEF-A4D1-9632-DC4FC66BD637}"/>
          </ac:picMkLst>
        </pc:picChg>
        <pc:picChg chg="add del">
          <ac:chgData name="Hannah McDonald" userId="3fc6c5c1-14db-4d66-a81a-3094def9b7ed" providerId="ADAL" clId="{BC389C27-CB9C-4FA6-B41C-445B5727E25E}" dt="2023-10-16T09:51:58.161" v="152"/>
          <ac:picMkLst>
            <pc:docMk/>
            <pc:sldMk cId="244645664" sldId="2145708051"/>
            <ac:picMk id="1030" creationId="{BF7641A2-EC1E-9503-2E6E-636A250E9AE6}"/>
          </ac:picMkLst>
        </pc:picChg>
        <pc:picChg chg="add del">
          <ac:chgData name="Hannah McDonald" userId="3fc6c5c1-14db-4d66-a81a-3094def9b7ed" providerId="ADAL" clId="{BC389C27-CB9C-4FA6-B41C-445B5727E25E}" dt="2023-10-16T09:51:58.161" v="152"/>
          <ac:picMkLst>
            <pc:docMk/>
            <pc:sldMk cId="244645664" sldId="2145708051"/>
            <ac:picMk id="1031" creationId="{1223B471-1796-974E-9653-B083B1F5363A}"/>
          </ac:picMkLst>
        </pc:picChg>
        <pc:picChg chg="add del">
          <ac:chgData name="Hannah McDonald" userId="3fc6c5c1-14db-4d66-a81a-3094def9b7ed" providerId="ADAL" clId="{BC389C27-CB9C-4FA6-B41C-445B5727E25E}" dt="2023-10-16T09:51:58.161" v="152"/>
          <ac:picMkLst>
            <pc:docMk/>
            <pc:sldMk cId="244645664" sldId="2145708051"/>
            <ac:picMk id="1032" creationId="{78507DDC-351F-94F1-D43E-9E2E4CEA79D4}"/>
          </ac:picMkLst>
        </pc:picChg>
        <pc:picChg chg="add del">
          <ac:chgData name="Hannah McDonald" userId="3fc6c5c1-14db-4d66-a81a-3094def9b7ed" providerId="ADAL" clId="{BC389C27-CB9C-4FA6-B41C-445B5727E25E}" dt="2023-10-16T09:51:58.161" v="152"/>
          <ac:picMkLst>
            <pc:docMk/>
            <pc:sldMk cId="244645664" sldId="2145708051"/>
            <ac:picMk id="1033" creationId="{38DD4F9E-91F3-0439-3554-78C145623DDA}"/>
          </ac:picMkLst>
        </pc:picChg>
        <pc:picChg chg="add del">
          <ac:chgData name="Hannah McDonald" userId="3fc6c5c1-14db-4d66-a81a-3094def9b7ed" providerId="ADAL" clId="{BC389C27-CB9C-4FA6-B41C-445B5727E25E}" dt="2023-10-16T09:51:58.161" v="152"/>
          <ac:picMkLst>
            <pc:docMk/>
            <pc:sldMk cId="244645664" sldId="2145708051"/>
            <ac:picMk id="1034" creationId="{4735AA8A-9FCB-EA28-989F-55866EF08CA1}"/>
          </ac:picMkLst>
        </pc:picChg>
        <pc:picChg chg="add del">
          <ac:chgData name="Hannah McDonald" userId="3fc6c5c1-14db-4d66-a81a-3094def9b7ed" providerId="ADAL" clId="{BC389C27-CB9C-4FA6-B41C-445B5727E25E}" dt="2023-10-16T09:59:28.827" v="207"/>
          <ac:picMkLst>
            <pc:docMk/>
            <pc:sldMk cId="244645664" sldId="2145708051"/>
            <ac:picMk id="1036" creationId="{E615CAE6-2362-6783-43AB-5C9A9A999051}"/>
          </ac:picMkLst>
        </pc:picChg>
        <pc:picChg chg="add del">
          <ac:chgData name="Hannah McDonald" userId="3fc6c5c1-14db-4d66-a81a-3094def9b7ed" providerId="ADAL" clId="{BC389C27-CB9C-4FA6-B41C-445B5727E25E}" dt="2023-10-16T09:59:28.827" v="207"/>
          <ac:picMkLst>
            <pc:docMk/>
            <pc:sldMk cId="244645664" sldId="2145708051"/>
            <ac:picMk id="1037" creationId="{44337595-D23E-D029-539F-8184E41D6D71}"/>
          </ac:picMkLst>
        </pc:picChg>
        <pc:picChg chg="add del">
          <ac:chgData name="Hannah McDonald" userId="3fc6c5c1-14db-4d66-a81a-3094def9b7ed" providerId="ADAL" clId="{BC389C27-CB9C-4FA6-B41C-445B5727E25E}" dt="2023-10-16T09:59:28.827" v="207"/>
          <ac:picMkLst>
            <pc:docMk/>
            <pc:sldMk cId="244645664" sldId="2145708051"/>
            <ac:picMk id="1038" creationId="{9024D4ED-01CD-0D6A-4F52-9E2D4A645869}"/>
          </ac:picMkLst>
        </pc:picChg>
        <pc:picChg chg="add del">
          <ac:chgData name="Hannah McDonald" userId="3fc6c5c1-14db-4d66-a81a-3094def9b7ed" providerId="ADAL" clId="{BC389C27-CB9C-4FA6-B41C-445B5727E25E}" dt="2023-10-16T09:59:28.827" v="207"/>
          <ac:picMkLst>
            <pc:docMk/>
            <pc:sldMk cId="244645664" sldId="2145708051"/>
            <ac:picMk id="1039" creationId="{17898A5A-178E-599E-B60A-F34B5B2EE894}"/>
          </ac:picMkLst>
        </pc:picChg>
      </pc:sldChg>
      <pc:sldChg chg="del">
        <pc:chgData name="Hannah McDonald" userId="3fc6c5c1-14db-4d66-a81a-3094def9b7ed" providerId="ADAL" clId="{BC389C27-CB9C-4FA6-B41C-445B5727E25E}" dt="2023-10-16T09:45:42.551" v="126"/>
        <pc:sldMkLst>
          <pc:docMk/>
          <pc:sldMk cId="503804563" sldId="2145708051"/>
        </pc:sldMkLst>
      </pc:sldChg>
      <pc:sldChg chg="del">
        <pc:chgData name="Hannah McDonald" userId="3fc6c5c1-14db-4d66-a81a-3094def9b7ed" providerId="ADAL" clId="{BC389C27-CB9C-4FA6-B41C-445B5727E25E}" dt="2023-10-16T09:45:13.878" v="123" actId="2696"/>
        <pc:sldMkLst>
          <pc:docMk/>
          <pc:sldMk cId="2122318767" sldId="2145708051"/>
        </pc:sldMkLst>
      </pc:sldChg>
      <pc:sldChg chg="new del">
        <pc:chgData name="Hannah McDonald" userId="3fc6c5c1-14db-4d66-a81a-3094def9b7ed" providerId="ADAL" clId="{BC389C27-CB9C-4FA6-B41C-445B5727E25E}" dt="2023-10-16T09:45:24.916" v="125" actId="2696"/>
        <pc:sldMkLst>
          <pc:docMk/>
          <pc:sldMk cId="2387322139" sldId="2145708051"/>
        </pc:sldMkLst>
      </pc:sldChg>
      <pc:sldMasterChg chg="delSldLayout">
        <pc:chgData name="Hannah McDonald" userId="3fc6c5c1-14db-4d66-a81a-3094def9b7ed" providerId="ADAL" clId="{BC389C27-CB9C-4FA6-B41C-445B5727E25E}" dt="2023-10-16T09:31:27.033" v="116" actId="2696"/>
        <pc:sldMasterMkLst>
          <pc:docMk/>
          <pc:sldMasterMk cId="3253726627" sldId="2147483661"/>
        </pc:sldMasterMkLst>
        <pc:sldLayoutChg chg="del">
          <pc:chgData name="Hannah McDonald" userId="3fc6c5c1-14db-4d66-a81a-3094def9b7ed" providerId="ADAL" clId="{BC389C27-CB9C-4FA6-B41C-445B5727E25E}" dt="2023-10-16T09:31:27.033" v="116" actId="2696"/>
          <pc:sldLayoutMkLst>
            <pc:docMk/>
            <pc:sldMasterMk cId="3253726627" sldId="2147483661"/>
            <pc:sldLayoutMk cId="1433501487" sldId="214748390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2C3EE-C0FA-4D7A-B147-8BDF534EFD60}"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36656-5D53-4743-B4BF-9EA3186AFFED}" type="slidenum">
              <a:rPr lang="en-GB" smtClean="0"/>
              <a:t>‹#›</a:t>
            </a:fld>
            <a:endParaRPr lang="en-GB"/>
          </a:p>
        </p:txBody>
      </p:sp>
    </p:spTree>
    <p:extLst>
      <p:ext uri="{BB962C8B-B14F-4D97-AF65-F5344CB8AC3E}">
        <p14:creationId xmlns:p14="http://schemas.microsoft.com/office/powerpoint/2010/main" val="387291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pPr/>
              <a:t>4</a:t>
            </a:fld>
            <a:endParaRPr lang="en-GB"/>
          </a:p>
        </p:txBody>
      </p:sp>
    </p:spTree>
    <p:extLst>
      <p:ext uri="{BB962C8B-B14F-4D97-AF65-F5344CB8AC3E}">
        <p14:creationId xmlns:p14="http://schemas.microsoft.com/office/powerpoint/2010/main" val="278002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DD04E9C-6C07-4F3F-A08B-31E4952C9AB1}" type="slidenum">
              <a:rPr lang="en-GB" smtClean="0"/>
              <a:t>5</a:t>
            </a:fld>
            <a:endParaRPr lang="en-GB"/>
          </a:p>
        </p:txBody>
      </p:sp>
    </p:spTree>
    <p:extLst>
      <p:ext uri="{BB962C8B-B14F-4D97-AF65-F5344CB8AC3E}">
        <p14:creationId xmlns:p14="http://schemas.microsoft.com/office/powerpoint/2010/main" val="159451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BDC74F-6919-374B-8B8F-E401A95A5575}" type="slidenum">
              <a:rPr lang="en-US" smtClean="0"/>
              <a:t>6</a:t>
            </a:fld>
            <a:endParaRPr lang="en-US"/>
          </a:p>
        </p:txBody>
      </p:sp>
    </p:spTree>
    <p:extLst>
      <p:ext uri="{BB962C8B-B14F-4D97-AF65-F5344CB8AC3E}">
        <p14:creationId xmlns:p14="http://schemas.microsoft.com/office/powerpoint/2010/main" val="383779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7</a:t>
            </a:fld>
            <a:endParaRPr lang="en-GB"/>
          </a:p>
        </p:txBody>
      </p:sp>
    </p:spTree>
    <p:extLst>
      <p:ext uri="{BB962C8B-B14F-4D97-AF65-F5344CB8AC3E}">
        <p14:creationId xmlns:p14="http://schemas.microsoft.com/office/powerpoint/2010/main" val="104754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10</a:t>
            </a:fld>
            <a:endParaRPr lang="en-GB"/>
          </a:p>
        </p:txBody>
      </p:sp>
    </p:spTree>
    <p:extLst>
      <p:ext uri="{BB962C8B-B14F-4D97-AF65-F5344CB8AC3E}">
        <p14:creationId xmlns:p14="http://schemas.microsoft.com/office/powerpoint/2010/main" val="176732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11</a:t>
            </a:fld>
            <a:endParaRPr lang="en-GB"/>
          </a:p>
        </p:txBody>
      </p:sp>
    </p:spTree>
    <p:extLst>
      <p:ext uri="{BB962C8B-B14F-4D97-AF65-F5344CB8AC3E}">
        <p14:creationId xmlns:p14="http://schemas.microsoft.com/office/powerpoint/2010/main" val="388373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838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40BE-BFF5-4CDC-6BF7-4F23BD9784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51D26D0-8B1C-470D-3439-CF5B3E4DE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AC1450C-5587-3216-4A43-EB05E68EE3EF}"/>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5" name="Footer Placeholder 4">
            <a:extLst>
              <a:ext uri="{FF2B5EF4-FFF2-40B4-BE49-F238E27FC236}">
                <a16:creationId xmlns:a16="http://schemas.microsoft.com/office/drawing/2014/main" id="{FA356D40-6E3B-DBA8-9E22-CDF1D2C405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EF4239-DE21-22CB-FD3D-E7F440487DA7}"/>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279121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FBC3-ABE8-D626-9545-C2A4FD689CA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ADEA6BC-EFF7-18F7-AC4F-5676D39EC0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E37EDA7-8B7B-D68C-3DCD-668B29F5B7B6}"/>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5" name="Footer Placeholder 4">
            <a:extLst>
              <a:ext uri="{FF2B5EF4-FFF2-40B4-BE49-F238E27FC236}">
                <a16:creationId xmlns:a16="http://schemas.microsoft.com/office/drawing/2014/main" id="{EA09672A-309D-AB40-4163-AF9F07ABA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BFEB0-ABD0-8DB7-42AF-07E5F9B15CF0}"/>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152006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E6917-134E-131D-FF3A-0D449FE6134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05C6CBC-010B-E074-1FCD-4FE15100D4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F02040-1861-76B6-4C6A-A5E32B103981}"/>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5" name="Footer Placeholder 4">
            <a:extLst>
              <a:ext uri="{FF2B5EF4-FFF2-40B4-BE49-F238E27FC236}">
                <a16:creationId xmlns:a16="http://schemas.microsoft.com/office/drawing/2014/main" id="{28F7F516-415E-C546-0CDD-CB90C39E3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9C331D-C599-4E74-6B04-D20CCC28514E}"/>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3078049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6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490C8-52D0-1A45-9B94-F026DF2BA00E}"/>
              </a:ext>
            </a:extLst>
          </p:cNvPr>
          <p:cNvSpPr>
            <a:spLocks noGrp="1"/>
          </p:cNvSpPr>
          <p:nvPr>
            <p:ph idx="1"/>
          </p:nvPr>
        </p:nvSpPr>
        <p:spPr>
          <a:xfrm>
            <a:off x="334108" y="1055078"/>
            <a:ext cx="11019692" cy="5121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8A1CBA1F-C029-B545-80BB-D4487CA231BE}"/>
              </a:ext>
            </a:extLst>
          </p:cNvPr>
          <p:cNvSpPr>
            <a:spLocks noGrp="1"/>
          </p:cNvSpPr>
          <p:nvPr>
            <p:ph type="title" hasCustomPrompt="1"/>
          </p:nvPr>
        </p:nvSpPr>
        <p:spPr>
          <a:xfrm>
            <a:off x="334108" y="290984"/>
            <a:ext cx="11019692" cy="689952"/>
          </a:xfrm>
        </p:spPr>
        <p:txBody>
          <a:bodyPr>
            <a:normAutofit/>
          </a:bodyPr>
          <a:lstStyle>
            <a:lvl1pPr>
              <a:defRPr sz="3000"/>
            </a:lvl1pPr>
          </a:lstStyle>
          <a:p>
            <a:r>
              <a:rPr lang="en-US"/>
              <a:t>INSERT TITLE HERE</a:t>
            </a:r>
          </a:p>
        </p:txBody>
      </p:sp>
      <p:pic>
        <p:nvPicPr>
          <p:cNvPr id="8" name="Picture 7">
            <a:extLst>
              <a:ext uri="{FF2B5EF4-FFF2-40B4-BE49-F238E27FC236}">
                <a16:creationId xmlns:a16="http://schemas.microsoft.com/office/drawing/2014/main" id="{7C582844-B7D5-BF4F-92D6-77F54452899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28892" y="-5025378"/>
            <a:ext cx="6858000" cy="6858000"/>
          </a:xfrm>
          <a:prstGeom prst="rect">
            <a:avLst/>
          </a:prstGeom>
        </p:spPr>
      </p:pic>
    </p:spTree>
    <p:extLst>
      <p:ext uri="{BB962C8B-B14F-4D97-AF65-F5344CB8AC3E}">
        <p14:creationId xmlns:p14="http://schemas.microsoft.com/office/powerpoint/2010/main" val="4150292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575905" y="430837"/>
            <a:ext cx="9921111" cy="508895"/>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726051" y="1362745"/>
            <a:ext cx="10552908" cy="471592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79432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AH_AP">
    <p:spTree>
      <p:nvGrpSpPr>
        <p:cNvPr id="1" name=""/>
        <p:cNvGrpSpPr/>
        <p:nvPr/>
      </p:nvGrpSpPr>
      <p:grpSpPr>
        <a:xfrm>
          <a:off x="0" y="0"/>
          <a:ext cx="0" cy="0"/>
          <a:chOff x="0" y="0"/>
          <a:chExt cx="0" cy="0"/>
        </a:xfrm>
      </p:grpSpPr>
      <p:pic>
        <p:nvPicPr>
          <p:cNvPr id="2" name="Picture 1" descr="active-partnerships-keynote-v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2" name="Title Text"/>
          <p:cNvSpPr txBox="1">
            <a:spLocks noGrp="1"/>
          </p:cNvSpPr>
          <p:nvPr>
            <p:ph type="title"/>
          </p:nvPr>
        </p:nvSpPr>
        <p:spPr>
          <a:xfrm>
            <a:off x="844550" y="476250"/>
            <a:ext cx="10502900" cy="1143000"/>
          </a:xfrm>
          <a:prstGeom prst="rect">
            <a:avLst/>
          </a:prstGeom>
        </p:spPr>
        <p:txBody>
          <a:bodyPr/>
          <a:lstStyle>
            <a:lvl1pPr>
              <a:defRPr b="1" i="0">
                <a:latin typeface="Calibri Light" panose="020F0302020204030204" pitchFamily="34" charset="0"/>
                <a:cs typeface="Calibri Light" panose="020F0302020204030204" pitchFamily="34" charset="0"/>
              </a:defRPr>
            </a:lvl1pPr>
          </a:lstStyle>
          <a:p>
            <a:r>
              <a:rPr dirty="0"/>
              <a:t>Title Text</a:t>
            </a:r>
          </a:p>
        </p:txBody>
      </p:sp>
      <p:pic>
        <p:nvPicPr>
          <p:cNvPr id="9" name="Active Partnership Logo Strapline RGB (Digital) Full Colour.pdf" descr="Active Partnership Logo Strapline RGB (Digital) Full Colour.pd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3845" y="5632960"/>
            <a:ext cx="1719186" cy="829473"/>
          </a:xfrm>
          <a:prstGeom prst="rect">
            <a:avLst/>
          </a:prstGeom>
          <a:ln w="12700">
            <a:miter lim="400000"/>
          </a:ln>
        </p:spPr>
      </p:pic>
      <p:sp>
        <p:nvSpPr>
          <p:cNvPr id="83" name="Body Level One…"/>
          <p:cNvSpPr txBox="1">
            <a:spLocks noGrp="1"/>
          </p:cNvSpPr>
          <p:nvPr>
            <p:ph type="body" sz="half" idx="1"/>
          </p:nvPr>
        </p:nvSpPr>
        <p:spPr>
          <a:xfrm>
            <a:off x="844550" y="1619250"/>
            <a:ext cx="10502900" cy="4603750"/>
          </a:xfrm>
          <a:prstGeom prst="rect">
            <a:avLst/>
          </a:prstGeom>
        </p:spPr>
        <p:txBody>
          <a:bodyPr/>
          <a:lstStyle>
            <a:lvl1pPr marL="279400" indent="-279400">
              <a:spcBef>
                <a:spcPts val="750"/>
              </a:spcBef>
              <a:buClr>
                <a:srgbClr val="0070C0"/>
              </a:buClr>
              <a:buSzPct val="100000"/>
              <a:buFont typeface="Wingdings" panose="05000000000000000000" pitchFamily="2" charset="2"/>
              <a:buChar char="§"/>
              <a:defRPr sz="2250" b="0" i="0">
                <a:latin typeface="Calibri" panose="020F0502020204030204" pitchFamily="34" charset="0"/>
                <a:cs typeface="Calibri" panose="020F0502020204030204" pitchFamily="34" charset="0"/>
              </a:defRPr>
            </a:lvl1pPr>
            <a:lvl2pPr marL="558800" indent="-279400">
              <a:spcBef>
                <a:spcPts val="750"/>
              </a:spcBef>
              <a:buClr>
                <a:srgbClr val="0070C0"/>
              </a:buClr>
              <a:buFont typeface="Wingdings" panose="05000000000000000000" pitchFamily="2" charset="2"/>
              <a:buChar char="Ø"/>
              <a:defRPr sz="2250" b="0" i="0">
                <a:latin typeface="Calibri" panose="020F0502020204030204" pitchFamily="34" charset="0"/>
                <a:cs typeface="Calibri" panose="020F0502020204030204" pitchFamily="34" charset="0"/>
              </a:defRPr>
            </a:lvl2pPr>
            <a:lvl3pPr marL="838200" indent="-279400">
              <a:spcBef>
                <a:spcPts val="750"/>
              </a:spcBef>
              <a:defRPr sz="2250" b="0" i="0">
                <a:latin typeface="Calibri" panose="020F0502020204030204" pitchFamily="34" charset="0"/>
                <a:cs typeface="Calibri" panose="020F0502020204030204" pitchFamily="34" charset="0"/>
              </a:defRPr>
            </a:lvl3pPr>
            <a:lvl4pPr marL="1117600" indent="-279400">
              <a:spcBef>
                <a:spcPts val="750"/>
              </a:spcBef>
              <a:defRPr sz="2250" b="0" i="0">
                <a:latin typeface="Calibri" panose="020F0502020204030204" pitchFamily="34" charset="0"/>
                <a:cs typeface="Calibri" panose="020F0502020204030204" pitchFamily="34" charset="0"/>
              </a:defRPr>
            </a:lvl4pPr>
            <a:lvl5pPr marL="1397000" indent="-279400">
              <a:spcBef>
                <a:spcPts val="750"/>
              </a:spcBef>
              <a:defRPr sz="2250" b="0" i="0">
                <a:latin typeface="Calibri" panose="020F0502020204030204" pitchFamily="34" charset="0"/>
                <a:cs typeface="Calibri" panose="020F050202020403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17566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9087-1009-D9F6-C00F-F6875D38C8D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D3475FE-8FF1-87CD-D5D4-0A578FE0AE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F2E65F-C043-BAA0-C751-A70CFEB5792B}"/>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5" name="Footer Placeholder 4">
            <a:extLst>
              <a:ext uri="{FF2B5EF4-FFF2-40B4-BE49-F238E27FC236}">
                <a16:creationId xmlns:a16="http://schemas.microsoft.com/office/drawing/2014/main" id="{705C4A59-986D-65F9-E0E1-EDE004CB3D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D2A603-FCAD-DAA8-5151-8B167C533A8C}"/>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28702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7FD0-63E1-AAF1-333E-0ABB9B1774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96E7015-0846-B7D1-846D-8D7051F0E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9FCB13-0AFC-2FF9-B493-D839D14BA5DF}"/>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5" name="Footer Placeholder 4">
            <a:extLst>
              <a:ext uri="{FF2B5EF4-FFF2-40B4-BE49-F238E27FC236}">
                <a16:creationId xmlns:a16="http://schemas.microsoft.com/office/drawing/2014/main" id="{66FEA257-C91A-994A-ACE2-A53297A99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B202C-D4A0-1572-2ED4-F4F8AEB1F063}"/>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217774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C3B5-9B7C-6366-D635-C93397C61FA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E19CF55-7134-F4FE-C5C3-C01EDBD7F7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745CAFE-11C3-147A-476B-F8BABA88448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DFEAFEB-7E59-0B74-2010-BE4A67B67762}"/>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6" name="Footer Placeholder 5">
            <a:extLst>
              <a:ext uri="{FF2B5EF4-FFF2-40B4-BE49-F238E27FC236}">
                <a16:creationId xmlns:a16="http://schemas.microsoft.com/office/drawing/2014/main" id="{B14D6EFB-5F3B-73BB-4800-1453813851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7780D-0EB8-7D6B-D8B4-016A9B5A1624}"/>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29712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C42D-2918-1D3C-ADF8-485843F48A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04EE3E4-39E2-A6FA-24C3-EC3B10243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DC2DA6-CA3E-C98A-9E5F-DFD19D588A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3B4104A-D58D-3A31-25BA-A9AB4F3E14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EAA4-9FEA-CE97-E7EC-B49D7EE79D6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1CA12D-5092-C117-C22C-374313356565}"/>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8" name="Footer Placeholder 7">
            <a:extLst>
              <a:ext uri="{FF2B5EF4-FFF2-40B4-BE49-F238E27FC236}">
                <a16:creationId xmlns:a16="http://schemas.microsoft.com/office/drawing/2014/main" id="{27265673-710D-89B1-E1DB-2D9C339559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9A0BA6-1BB9-8B9E-47C0-D720CBFB9F5E}"/>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385993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9B38-9B75-33C9-06D9-21523DCD62F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E7B91F0-762B-9EA3-A256-FA983975D606}"/>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4" name="Footer Placeholder 3">
            <a:extLst>
              <a:ext uri="{FF2B5EF4-FFF2-40B4-BE49-F238E27FC236}">
                <a16:creationId xmlns:a16="http://schemas.microsoft.com/office/drawing/2014/main" id="{6DAA7415-C701-5000-9300-8A8DD30056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83C77E-CB1C-B2D1-DFE1-B5B32B0C8FF9}"/>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236390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D441B-5E8E-8934-A332-9AEFB68459E2}"/>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3" name="Footer Placeholder 2">
            <a:extLst>
              <a:ext uri="{FF2B5EF4-FFF2-40B4-BE49-F238E27FC236}">
                <a16:creationId xmlns:a16="http://schemas.microsoft.com/office/drawing/2014/main" id="{1EF98289-8723-7B2F-1D98-8F3540951F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703DE0-7423-B140-4035-E995B32CAC7C}"/>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42319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3625-3BDE-124D-6152-280AAC214A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3E89F3A-A7D3-BDE6-E5F6-E84442FE87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417B68B-0B97-D7C9-E86D-A8AAD84DB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4ACFF5-A2A8-954F-E4AD-EB239C2A27DF}"/>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6" name="Footer Placeholder 5">
            <a:extLst>
              <a:ext uri="{FF2B5EF4-FFF2-40B4-BE49-F238E27FC236}">
                <a16:creationId xmlns:a16="http://schemas.microsoft.com/office/drawing/2014/main" id="{780D4108-D5EF-1899-243D-682F6C5969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B352E8-8B73-FFD5-1D68-4C475BB6585C}"/>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171744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37B7-9E08-BF66-384B-415C419F1D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4709112-4E9F-4470-1E0F-7D5C92805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704CF5-9382-FC1E-DED6-7B022DB18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15F0AB-BA4E-0B54-26EF-10B661BA7F89}"/>
              </a:ext>
            </a:extLst>
          </p:cNvPr>
          <p:cNvSpPr>
            <a:spLocks noGrp="1"/>
          </p:cNvSpPr>
          <p:nvPr>
            <p:ph type="dt" sz="half" idx="10"/>
          </p:nvPr>
        </p:nvSpPr>
        <p:spPr/>
        <p:txBody>
          <a:bodyPr/>
          <a:lstStyle/>
          <a:p>
            <a:fld id="{792254B2-335D-4789-94C8-28A0C5EB414A}" type="datetimeFigureOut">
              <a:rPr lang="en-GB" smtClean="0"/>
              <a:t>24/10/2023</a:t>
            </a:fld>
            <a:endParaRPr lang="en-GB"/>
          </a:p>
        </p:txBody>
      </p:sp>
      <p:sp>
        <p:nvSpPr>
          <p:cNvPr id="6" name="Footer Placeholder 5">
            <a:extLst>
              <a:ext uri="{FF2B5EF4-FFF2-40B4-BE49-F238E27FC236}">
                <a16:creationId xmlns:a16="http://schemas.microsoft.com/office/drawing/2014/main" id="{92A6AC1F-C1B6-3A9B-1971-1B8FAFC007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EE9A3-ABBA-3BE0-717F-64E4E063B9C0}"/>
              </a:ext>
            </a:extLst>
          </p:cNvPr>
          <p:cNvSpPr>
            <a:spLocks noGrp="1"/>
          </p:cNvSpPr>
          <p:nvPr>
            <p:ph type="sldNum" sz="quarter" idx="12"/>
          </p:nvPr>
        </p:nvSpPr>
        <p:spPr/>
        <p:txBody>
          <a:bodyPr/>
          <a:lstStyle/>
          <a:p>
            <a:fld id="{31910B5C-009E-4348-B0E1-EE2FEB003B48}" type="slidenum">
              <a:rPr lang="en-GB" smtClean="0"/>
              <a:t>‹#›</a:t>
            </a:fld>
            <a:endParaRPr lang="en-GB"/>
          </a:p>
        </p:txBody>
      </p:sp>
    </p:spTree>
    <p:extLst>
      <p:ext uri="{BB962C8B-B14F-4D97-AF65-F5344CB8AC3E}">
        <p14:creationId xmlns:p14="http://schemas.microsoft.com/office/powerpoint/2010/main" val="309081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E6B407-7C76-9F8A-1A86-EEC5FBFF2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D09C8C0-1A95-FE35-A572-65B09AE16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DF72B3-F1EC-C6FD-E7DD-69CEFC2BE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254B2-335D-4789-94C8-28A0C5EB414A}" type="datetimeFigureOut">
              <a:rPr lang="en-GB" smtClean="0"/>
              <a:t>24/10/2023</a:t>
            </a:fld>
            <a:endParaRPr lang="en-GB"/>
          </a:p>
        </p:txBody>
      </p:sp>
      <p:sp>
        <p:nvSpPr>
          <p:cNvPr id="5" name="Footer Placeholder 4">
            <a:extLst>
              <a:ext uri="{FF2B5EF4-FFF2-40B4-BE49-F238E27FC236}">
                <a16:creationId xmlns:a16="http://schemas.microsoft.com/office/drawing/2014/main" id="{0B1BBD33-2AD8-E311-B02E-54D99FAA4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783C65-375D-7DBE-6E71-EE9B37B16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10B5C-009E-4348-B0E1-EE2FEB003B48}" type="slidenum">
              <a:rPr lang="en-GB" smtClean="0"/>
              <a:t>‹#›</a:t>
            </a:fld>
            <a:endParaRPr lang="en-GB"/>
          </a:p>
        </p:txBody>
      </p:sp>
    </p:spTree>
    <p:extLst>
      <p:ext uri="{BB962C8B-B14F-4D97-AF65-F5344CB8AC3E}">
        <p14:creationId xmlns:p14="http://schemas.microsoft.com/office/powerpoint/2010/main" val="1973331779"/>
      </p:ext>
    </p:extLst>
  </p:cSld>
  <p:clrMap bg1="lt1" tx1="dk1" bg2="lt2" tx2="dk2" accent1="accent1" accent2="accent2" accent3="accent3" accent4="accent4" accent5="accent5" accent6="accent6" hlink="hlink" folHlink="folHlink"/>
  <p:sldLayoutIdLst>
    <p:sldLayoutId id="2147483649" r:id="rId1"/>
    <p:sldLayoutId id="2147483907"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2662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2300" b="1" i="0" kern="1200">
          <a:solidFill>
            <a:schemeClr val="accent1"/>
          </a:solidFill>
          <a:latin typeface="Poppins" panose="02000000000000000000" pitchFamily="2" charset="77"/>
          <a:ea typeface="+mj-ea"/>
          <a:cs typeface="Poppins" panose="02000000000000000000" pitchFamily="2" charset="77"/>
        </a:defRPr>
      </a:lvl1pPr>
    </p:titleStyle>
    <p:bodyStyle>
      <a:lvl1pPr marL="0" indent="0" algn="l" defTabSz="6858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514350" indent="-171450" algn="l" defTabSz="685800" rtl="0" eaLnBrk="1" latinLnBrk="0" hangingPunct="1">
        <a:lnSpc>
          <a:spcPts val="1880"/>
        </a:lnSpc>
        <a:spcBef>
          <a:spcPts val="75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A5D9D-333F-F849-9DCC-B8BB70055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FFC5E5-A9E7-E84C-A971-106D67D67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59666830-D973-F548-B637-34321557D264}"/>
              </a:ext>
            </a:extLst>
          </p:cNvPr>
          <p:cNvPicPr>
            <a:picLocks noChangeAspect="1"/>
          </p:cNvPicPr>
          <p:nvPr userDrawn="1"/>
        </p:nvPicPr>
        <p:blipFill>
          <a:blip r:embed="rId3"/>
          <a:stretch>
            <a:fillRect/>
          </a:stretch>
        </p:blipFill>
        <p:spPr>
          <a:xfrm>
            <a:off x="11077234" y="5834888"/>
            <a:ext cx="898866" cy="898866"/>
          </a:xfrm>
          <a:prstGeom prst="rect">
            <a:avLst/>
          </a:prstGeom>
        </p:spPr>
      </p:pic>
      <p:pic>
        <p:nvPicPr>
          <p:cNvPr id="5" name="Picture 4">
            <a:extLst>
              <a:ext uri="{FF2B5EF4-FFF2-40B4-BE49-F238E27FC236}">
                <a16:creationId xmlns:a16="http://schemas.microsoft.com/office/drawing/2014/main" id="{16011CFC-3EC5-EF45-B95E-868A80F66DB9}"/>
              </a:ext>
            </a:extLst>
          </p:cNvPr>
          <p:cNvPicPr>
            <a:picLocks noChangeAspect="1"/>
          </p:cNvPicPr>
          <p:nvPr userDrawn="1"/>
        </p:nvPicPr>
        <p:blipFill>
          <a:blip r:embed="rId4"/>
          <a:stretch>
            <a:fillRect/>
          </a:stretch>
        </p:blipFill>
        <p:spPr>
          <a:xfrm>
            <a:off x="328275" y="6401634"/>
            <a:ext cx="2909479" cy="277622"/>
          </a:xfrm>
          <a:prstGeom prst="rect">
            <a:avLst/>
          </a:prstGeom>
        </p:spPr>
      </p:pic>
    </p:spTree>
    <p:extLst>
      <p:ext uri="{BB962C8B-B14F-4D97-AF65-F5344CB8AC3E}">
        <p14:creationId xmlns:p14="http://schemas.microsoft.com/office/powerpoint/2010/main" val="2764438093"/>
      </p:ext>
    </p:extLst>
  </p:cSld>
  <p:clrMap bg1="lt1" tx1="dk1" bg2="lt2" tx2="dk2" accent1="accent1" accent2="accent2" accent3="accent3" accent4="accent4" accent5="accent5" accent6="accent6" hlink="hlink" folHlink="folHlink"/>
  <p:sldLayoutIdLst>
    <p:sldLayoutId id="2147483905" r:id="rId1"/>
  </p:sldLayoutIdLst>
  <p:txStyles>
    <p:titleStyle>
      <a:lvl1pPr algn="l" defTabSz="914400" rtl="0" eaLnBrk="1" latinLnBrk="0" hangingPunct="1">
        <a:lnSpc>
          <a:spcPct val="90000"/>
        </a:lnSpc>
        <a:spcBef>
          <a:spcPct val="0"/>
        </a:spcBef>
        <a:buNone/>
        <a:defRPr sz="4400" b="1" i="0" kern="1200">
          <a:solidFill>
            <a:srgbClr val="C00000"/>
          </a:solidFill>
          <a:latin typeface="Gotham Bold Regular" panose="0200060303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Medium Regular" panose="020006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Light Regular" panose="020006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Light Regular" panose="020006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Light Regular" panose="020006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Light Regular" panose="020006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5BD3-2125-CF40-8E6C-01EA18833DBD}"/>
              </a:ext>
            </a:extLst>
          </p:cNvPr>
          <p:cNvSpPr>
            <a:spLocks noGrp="1"/>
          </p:cNvSpPr>
          <p:nvPr>
            <p:ph type="title"/>
          </p:nvPr>
        </p:nvSpPr>
        <p:spPr>
          <a:xfrm>
            <a:off x="575905" y="472463"/>
            <a:ext cx="7554023" cy="50889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78A-8F7F-C14A-B464-BC6ADE507A17}"/>
              </a:ext>
            </a:extLst>
          </p:cNvPr>
          <p:cNvSpPr>
            <a:spLocks noGrp="1"/>
          </p:cNvSpPr>
          <p:nvPr>
            <p:ph type="body" idx="1"/>
          </p:nvPr>
        </p:nvSpPr>
        <p:spPr>
          <a:xfrm>
            <a:off x="575903" y="1362745"/>
            <a:ext cx="10552908" cy="4715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093167045"/>
      </p:ext>
    </p:extLst>
  </p:cSld>
  <p:clrMap bg1="lt1" tx1="dk1" bg2="lt2" tx2="dk2" accent1="accent1" accent2="accent2" accent3="accent3" accent4="accent4" accent5="accent5" accent6="accent6" hlink="hlink" folHlink="folHlink"/>
  <p:sldLayoutIdLst>
    <p:sldLayoutId id="2147483666" r:id="rId1"/>
    <p:sldLayoutId id="2147483908" r:id="rId2"/>
  </p:sldLayoutIdLst>
  <p:txStyles>
    <p:titleStyle>
      <a:lvl1pPr algn="l" defTabSz="1219170" rtl="0" eaLnBrk="1" latinLnBrk="0" hangingPunct="1">
        <a:lnSpc>
          <a:spcPct val="90000"/>
        </a:lnSpc>
        <a:spcBef>
          <a:spcPct val="0"/>
        </a:spcBef>
        <a:buNone/>
        <a:defRPr sz="2933" b="1" i="0" kern="1200">
          <a:solidFill>
            <a:schemeClr val="accent1"/>
          </a:solidFill>
          <a:latin typeface="Poppins SemiBold" panose="02000000000000000000" pitchFamily="2" charset="77"/>
          <a:ea typeface="+mj-ea"/>
          <a:cs typeface="Poppins SemiBold" panose="02000000000000000000" pitchFamily="2" charset="77"/>
        </a:defRPr>
      </a:lvl1pPr>
    </p:titleStyle>
    <p:bodyStyle>
      <a:lvl1pPr marL="0" indent="0" algn="l" defTabSz="1219170" rtl="0" eaLnBrk="1" latinLnBrk="0" hangingPunct="1">
        <a:lnSpc>
          <a:spcPts val="2507"/>
        </a:lnSpc>
        <a:spcBef>
          <a:spcPts val="1000"/>
        </a:spcBef>
        <a:buFont typeface="Arial" panose="020B0604020202020204" pitchFamily="34" charset="0"/>
        <a:buNone/>
        <a:defRPr sz="1867" b="0" i="0" kern="1200">
          <a:solidFill>
            <a:schemeClr val="tx1"/>
          </a:solidFill>
          <a:latin typeface="Poppins Light" pitchFamily="2" charset="77"/>
          <a:ea typeface="+mn-ea"/>
          <a:cs typeface="Poppins Light" pitchFamily="2" charset="77"/>
        </a:defRPr>
      </a:lvl1pPr>
      <a:lvl2pPr marL="914377" indent="-304792" algn="l" defTabSz="1219170" rtl="0" eaLnBrk="1" latinLnBrk="0" hangingPunct="1">
        <a:lnSpc>
          <a:spcPts val="2507"/>
        </a:lnSpc>
        <a:spcBef>
          <a:spcPts val="1000"/>
        </a:spcBef>
        <a:buClr>
          <a:schemeClr val="tx2"/>
        </a:buClr>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2pPr>
      <a:lvl3pPr marL="1523962"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3pPr>
      <a:lvl4pPr marL="2133547"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4pPr>
      <a:lvl5pPr marL="2743131"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5.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19.xml"/><Relationship Id="rId4" Type="http://schemas.openxmlformats.org/officeDocument/2006/relationships/slide" Target="slide13.xml"/><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hyperlink" Target="https://www.england.nhs.uk/personalisedcare/workforce-and-training/social-prescribing-link-workers/" TargetMode="Externa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slide" Target="slide5.xml"/><Relationship Id="rId5" Type="http://schemas.openxmlformats.org/officeDocument/2006/relationships/hyperlink" Target="https://www.england.nhs.uk/personalisedcare/workforce-and-training/care-co-ordinators/" TargetMode="External"/><Relationship Id="rId4" Type="http://schemas.openxmlformats.org/officeDocument/2006/relationships/hyperlink" Target="https://www.england.nhs.uk/personalisedcare/workforce-and-training/health-and-wellbeing-coache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ocialprescribingacademy.org.uk/what-is-social-prescribing/physical-activity/#:~:text=Yes%2C%20some%20socially%20prescribed%20activities,culture%20at%20the%20same%20time." TargetMode="External"/><Relationship Id="rId3" Type="http://schemas.openxmlformats.org/officeDocument/2006/relationships/slide" Target="slide5.xml"/><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sportengland.org/" TargetMode="External"/><Relationship Id="rId5" Type="http://schemas.openxmlformats.org/officeDocument/2006/relationships/image" Target="../media/image14.png"/><Relationship Id="rId4" Type="http://schemas.openxmlformats.org/officeDocument/2006/relationships/hyperlink" Target="https://socialprescribingacademy.org.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ctivepartnerships.org/active-partnerships" TargetMode="External"/><Relationship Id="rId7"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padlet.com/Energise_Me/social-prescribing-and-physical-activity-resource-repository-abeqjt8ir36q6cb9/wish/2657833323" TargetMode="Externa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hyperlink" Target="https://padlet.com/Energise_Me/social-prescribing-and-physical-activity-resource-repository-abeqjt8ir36q6cb9/wish/2657833167"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padlet.com/Energise_Me/social-prescribing-and-physical-activity-resource-repository-abeqjt8ir36q6cb9/wish/2657833323" TargetMode="External"/><Relationship Id="rId7"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25.xml"/><Relationship Id="rId5" Type="http://schemas.openxmlformats.org/officeDocument/2006/relationships/slide" Target="slide16.xml"/><Relationship Id="rId10" Type="http://schemas.openxmlformats.org/officeDocument/2006/relationships/slide" Target="slide4.xml"/><Relationship Id="rId4" Type="http://schemas.openxmlformats.org/officeDocument/2006/relationships/slide" Target="slide15.xml"/><Relationship Id="rId9" Type="http://schemas.openxmlformats.org/officeDocument/2006/relationships/hyperlink" Target="https://padlet.com/Energise_Me/social-prescribing-and-physical-activity-resource-repository-abeqjt8ir36q6cb9/wish/2657833167" TargetMode="Externa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gland.nhs.uk/wp-content/uploads/2021/08/B0828-i-gp-contract-letter-pvns-21-22-and-22-23.pdf" TargetMode="Externa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hyperlink" Target="https://www.england.nhs.uk/long-read/additional-roles-a-quick-reference-summar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adlet.com/kimberleywhite1/breakdown-by-audience-xcswxtn1pt92k6t3" TargetMode="External"/><Relationship Id="rId2" Type="http://schemas.openxmlformats.org/officeDocument/2006/relationships/hyperlink" Target="https://padlet.com/Energise_Me/social-prescribing-and-physical-activity-resource-repository-abeqjt8ir36q6cb9" TargetMode="External"/><Relationship Id="rId1" Type="http://schemas.openxmlformats.org/officeDocument/2006/relationships/slideLayout" Target="../slideLayouts/slideLayout2.xml"/><Relationship Id="rId4" Type="http://schemas.openxmlformats.org/officeDocument/2006/relationships/hyperlink" Target="mailto:Kimberley.white@activeessex.org?subject=Addition%20to%20Resource%20Library"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alex.brown@activepartnerstrust.org.uk?subject=Exploratory%20Tool" TargetMode="External"/><Relationship Id="rId13"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hyperlink" Target="mailto:rob.mclean@londonsport.org?subject=Exploratory%20Tool" TargetMode="External"/><Relationship Id="rId12"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AdamBrougham@wearerise.co.uk" TargetMode="External"/><Relationship Id="rId11" Type="http://schemas.openxmlformats.org/officeDocument/2006/relationships/hyperlink" Target="mailto:Gary.Head@exeter.gov.uk?subject=Exploratory%20Tool%20" TargetMode="External"/><Relationship Id="rId5" Type="http://schemas.openxmlformats.org/officeDocument/2006/relationships/hyperlink" Target="mailto:bfatimilehin@activelancashire.org.uk?subject=Exploratory%20Tool" TargetMode="External"/><Relationship Id="rId10" Type="http://schemas.openxmlformats.org/officeDocument/2006/relationships/hyperlink" Target="mailto:helen.fisher@energiseme.org?subject=Exploratory%20Tool" TargetMode="External"/><Relationship Id="rId4" Type="http://schemas.openxmlformats.org/officeDocument/2006/relationships/image" Target="../media/image12.svg"/><Relationship Id="rId9" Type="http://schemas.openxmlformats.org/officeDocument/2006/relationships/hyperlink" Target="mailto:courtenay.mosley@activeessex.org" TargetMode="Externa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6.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slide" Target="slide7.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2.png"/><Relationship Id="rId7" Type="http://schemas.openxmlformats.org/officeDocument/2006/relationships/hyperlink" Target="https://www.kingsfund.org.uk/publications/social-prescribin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socialprescribingacademy.org.uk/what-is-social-prescribing/" TargetMode="External"/><Relationship Id="rId5" Type="http://schemas.openxmlformats.org/officeDocument/2006/relationships/hyperlink" Target="https://www.england.nhs.uk/personalisedcare/social-prescribing/" TargetMode="External"/><Relationship Id="rId4" Type="http://schemas.openxmlformats.org/officeDocument/2006/relationships/image" Target="../media/image16.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s://socialprescribingacademy.org.uk/about-us/our-vision/" TargetMode="External"/><Relationship Id="rId13" Type="http://schemas.openxmlformats.org/officeDocument/2006/relationships/slide" Target="slide5.xml"/><Relationship Id="rId3" Type="http://schemas.openxmlformats.org/officeDocument/2006/relationships/hyperlink" Target="https://www.gov.uk/government/publications/active-travel-social-prescribing-pilots-successful-bids" TargetMode="External"/><Relationship Id="rId7" Type="http://schemas.openxmlformats.org/officeDocument/2006/relationships/hyperlink" Target="https://socialprescribingacademy.org.uk/about-us/" TargetMode="External"/><Relationship Id="rId12" Type="http://schemas.openxmlformats.org/officeDocument/2006/relationships/hyperlink" Target="https://socialprescribingacademy.org.uk/resources/?type=social-prescribing-story"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hyperlink" Target="https://socialprescribingacademy.org.uk/what-is-social-prescribing/" TargetMode="External"/><Relationship Id="rId11" Type="http://schemas.openxmlformats.org/officeDocument/2006/relationships/hyperlink" Target="https://socialprescribingacademy.org.uk/resources/?type=webinar" TargetMode="External"/><Relationship Id="rId5" Type="http://schemas.openxmlformats.org/officeDocument/2006/relationships/hyperlink" Target="https://socialprescribingacademy.org.uk/resources/webinar-physical-activity/" TargetMode="External"/><Relationship Id="rId10" Type="http://schemas.openxmlformats.org/officeDocument/2006/relationships/hyperlink" Target="https://socialprescribingacademy.org.uk/evidence-on-social-prescribing/" TargetMode="External"/><Relationship Id="rId4" Type="http://schemas.openxmlformats.org/officeDocument/2006/relationships/hyperlink" Target="https://www.sportengland.org/about-us/uniting-movement/what-well-do/connecting-health-and-wellbeing" TargetMode="External"/><Relationship Id="rId9" Type="http://schemas.openxmlformats.org/officeDocument/2006/relationships/hyperlink" Target="https://socialprescribingacademy.org.uk/what-is-social-prescribing/physical-activity-and-social-prescrib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hyperlink" Target="https://www.kingsfund.org.uk/audio-video/integrated-care-systems-health-and-care-act"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767E950-4BA6-CB07-794D-5E16792C4A9B}"/>
              </a:ext>
            </a:extLst>
          </p:cNvPr>
          <p:cNvGrpSpPr/>
          <p:nvPr/>
        </p:nvGrpSpPr>
        <p:grpSpPr>
          <a:xfrm>
            <a:off x="3257878" y="0"/>
            <a:ext cx="1635734" cy="6858000"/>
            <a:chOff x="3257878" y="0"/>
            <a:chExt cx="1635734" cy="6858000"/>
          </a:xfrm>
        </p:grpSpPr>
        <p:sp>
          <p:nvSpPr>
            <p:cNvPr id="14" name="Free-form: Shape 13">
              <a:extLst>
                <a:ext uri="{FF2B5EF4-FFF2-40B4-BE49-F238E27FC236}">
                  <a16:creationId xmlns:a16="http://schemas.microsoft.com/office/drawing/2014/main" id="{CC82D1A4-68A9-08DA-BA73-095AF930B66F}"/>
                </a:ext>
              </a:extLst>
            </p:cNvPr>
            <p:cNvSpPr/>
            <p:nvPr/>
          </p:nvSpPr>
          <p:spPr>
            <a:xfrm rot="5400000">
              <a:off x="646745" y="2611133"/>
              <a:ext cx="6858000" cy="1635734"/>
            </a:xfrm>
            <a:custGeom>
              <a:avLst/>
              <a:gdLst>
                <a:gd name="connsiteX0" fmla="*/ 0 w 6858000"/>
                <a:gd name="connsiteY0" fmla="*/ 1635734 h 1635734"/>
                <a:gd name="connsiteX1" fmla="*/ 0 w 6858000"/>
                <a:gd name="connsiteY1" fmla="*/ 820132 h 1635734"/>
                <a:gd name="connsiteX2" fmla="*/ 5909663 w 6858000"/>
                <a:gd name="connsiteY2" fmla="*/ 820132 h 1635734"/>
                <a:gd name="connsiteX3" fmla="*/ 6317464 w 6858000"/>
                <a:gd name="connsiteY3" fmla="*/ 0 h 1635734"/>
                <a:gd name="connsiteX4" fmla="*/ 6725265 w 6858000"/>
                <a:gd name="connsiteY4" fmla="*/ 820132 h 1635734"/>
                <a:gd name="connsiteX5" fmla="*/ 6858000 w 6858000"/>
                <a:gd name="connsiteY5" fmla="*/ 820132 h 1635734"/>
                <a:gd name="connsiteX6" fmla="*/ 6858000 w 6858000"/>
                <a:gd name="connsiteY6" fmla="*/ 1635734 h 163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1635734">
                  <a:moveTo>
                    <a:pt x="0" y="1635734"/>
                  </a:moveTo>
                  <a:lnTo>
                    <a:pt x="0" y="820132"/>
                  </a:lnTo>
                  <a:lnTo>
                    <a:pt x="5909663" y="820132"/>
                  </a:lnTo>
                  <a:lnTo>
                    <a:pt x="6317464" y="0"/>
                  </a:lnTo>
                  <a:lnTo>
                    <a:pt x="6725265" y="820132"/>
                  </a:lnTo>
                  <a:lnTo>
                    <a:pt x="6858000" y="820132"/>
                  </a:lnTo>
                  <a:lnTo>
                    <a:pt x="6858000" y="1635734"/>
                  </a:lnTo>
                  <a:close/>
                </a:path>
              </a:pathLst>
            </a:cu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extBox 23">
              <a:extLst>
                <a:ext uri="{FF2B5EF4-FFF2-40B4-BE49-F238E27FC236}">
                  <a16:creationId xmlns:a16="http://schemas.microsoft.com/office/drawing/2014/main" id="{025BBECB-3507-3073-0D91-3AAEAC7369E5}"/>
                </a:ext>
              </a:extLst>
            </p:cNvPr>
            <p:cNvSpPr txBox="1"/>
            <p:nvPr/>
          </p:nvSpPr>
          <p:spPr>
            <a:xfrm>
              <a:off x="3992802" y="5875415"/>
              <a:ext cx="669303" cy="830997"/>
            </a:xfrm>
            <a:prstGeom prst="rect">
              <a:avLst/>
            </a:prstGeom>
            <a:noFill/>
          </p:spPr>
          <p:txBody>
            <a:bodyPr wrap="square" rtlCol="0">
              <a:spAutoFit/>
            </a:bodyPr>
            <a:lstStyle/>
            <a:p>
              <a:r>
                <a:rPr lang="en-GB" sz="4800" dirty="0">
                  <a:solidFill>
                    <a:schemeClr val="bg1"/>
                  </a:solidFill>
                  <a:latin typeface="Tw Cen MT Condensed Extra Bold" panose="020B0803020202020204" pitchFamily="34" charset="0"/>
                </a:rPr>
                <a:t>5</a:t>
              </a:r>
            </a:p>
          </p:txBody>
        </p:sp>
      </p:grpSp>
      <p:sp>
        <p:nvSpPr>
          <p:cNvPr id="53" name="Rectangle 52">
            <a:extLst>
              <a:ext uri="{FF2B5EF4-FFF2-40B4-BE49-F238E27FC236}">
                <a16:creationId xmlns:a16="http://schemas.microsoft.com/office/drawing/2014/main" id="{81AF5FBD-05C1-1014-061A-8055156E66C9}"/>
              </a:ext>
            </a:extLst>
          </p:cNvPr>
          <p:cNvSpPr/>
          <p:nvPr/>
        </p:nvSpPr>
        <p:spPr>
          <a:xfrm>
            <a:off x="9704439" y="5696620"/>
            <a:ext cx="2311008" cy="1028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7F20CFF-1786-8AA5-FCDC-281174E01569}"/>
              </a:ext>
            </a:extLst>
          </p:cNvPr>
          <p:cNvSpPr>
            <a:spLocks noGrp="1"/>
          </p:cNvSpPr>
          <p:nvPr>
            <p:ph type="ctrTitle"/>
          </p:nvPr>
        </p:nvSpPr>
        <p:spPr>
          <a:xfrm>
            <a:off x="5875319" y="-183688"/>
            <a:ext cx="6099489" cy="2138380"/>
          </a:xfrm>
        </p:spPr>
        <p:txBody>
          <a:bodyPr>
            <a:noAutofit/>
          </a:bodyPr>
          <a:lstStyle/>
          <a:p>
            <a:pPr algn="r"/>
            <a:r>
              <a:rPr lang="en-GB" sz="4000" b="1" dirty="0">
                <a:solidFill>
                  <a:schemeClr val="accent1">
                    <a:lumMod val="75000"/>
                  </a:schemeClr>
                </a:solidFill>
                <a:latin typeface="+mn-lt"/>
                <a:cs typeface="Poppins SemiBold" panose="00000700000000000000" pitchFamily="2" charset="0"/>
              </a:rPr>
              <a:t>Explain, Explore and Engage</a:t>
            </a:r>
            <a:br>
              <a:rPr lang="en-GB" sz="4000" b="1" dirty="0">
                <a:solidFill>
                  <a:schemeClr val="accent1">
                    <a:lumMod val="75000"/>
                  </a:schemeClr>
                </a:solidFill>
                <a:latin typeface="+mn-lt"/>
                <a:cs typeface="Poppins SemiBold" panose="00000700000000000000" pitchFamily="2" charset="0"/>
              </a:rPr>
            </a:br>
            <a:r>
              <a:rPr lang="en-GB" sz="4000" b="1" dirty="0">
                <a:solidFill>
                  <a:schemeClr val="accent1">
                    <a:lumMod val="75000"/>
                  </a:schemeClr>
                </a:solidFill>
                <a:latin typeface="+mn-lt"/>
                <a:cs typeface="Poppins SemiBold" panose="00000700000000000000" pitchFamily="2" charset="0"/>
              </a:rPr>
              <a:t> </a:t>
            </a:r>
            <a:br>
              <a:rPr lang="en-GB" sz="4000" b="1" dirty="0">
                <a:solidFill>
                  <a:schemeClr val="accent1">
                    <a:lumMod val="75000"/>
                  </a:schemeClr>
                </a:solidFill>
                <a:latin typeface="+mn-lt"/>
                <a:cs typeface="Poppins SemiBold" panose="00000700000000000000" pitchFamily="2" charset="0"/>
              </a:rPr>
            </a:br>
            <a:r>
              <a:rPr lang="en-GB" sz="2400" b="1" dirty="0">
                <a:solidFill>
                  <a:schemeClr val="accent1">
                    <a:lumMod val="75000"/>
                  </a:schemeClr>
                </a:solidFill>
                <a:latin typeface="+mn-lt"/>
                <a:cs typeface="Poppins SemiBold" panose="00000700000000000000" pitchFamily="2" charset="0"/>
              </a:rPr>
              <a:t>A Social Prescribing and Physical Activity Tool  </a:t>
            </a:r>
          </a:p>
        </p:txBody>
      </p:sp>
      <p:sp>
        <p:nvSpPr>
          <p:cNvPr id="31" name="TextBox 30">
            <a:extLst>
              <a:ext uri="{FF2B5EF4-FFF2-40B4-BE49-F238E27FC236}">
                <a16:creationId xmlns:a16="http://schemas.microsoft.com/office/drawing/2014/main" id="{941D50BF-CDAA-0845-0982-E3EC8F280678}"/>
              </a:ext>
            </a:extLst>
          </p:cNvPr>
          <p:cNvSpPr txBox="1"/>
          <p:nvPr/>
        </p:nvSpPr>
        <p:spPr>
          <a:xfrm>
            <a:off x="5529007" y="2699194"/>
            <a:ext cx="6029240" cy="3083921"/>
          </a:xfrm>
          <a:prstGeom prst="rect">
            <a:avLst/>
          </a:prstGeom>
          <a:noFill/>
        </p:spPr>
        <p:txBody>
          <a:bodyPr wrap="square" rtlCol="0">
            <a:spAutoFit/>
          </a:bodyPr>
          <a:lstStyle/>
          <a:p>
            <a:pPr marL="342900" indent="-342900">
              <a:lnSpc>
                <a:spcPct val="200000"/>
              </a:lnSpc>
              <a:buAutoNum type="arabicPeriod"/>
            </a:pPr>
            <a:r>
              <a:rPr lang="en-GB" sz="2000" b="1" dirty="0">
                <a:solidFill>
                  <a:schemeClr val="accent1">
                    <a:lumMod val="75000"/>
                  </a:schemeClr>
                </a:solidFill>
                <a:cs typeface="Poppins SemiBold" panose="00000700000000000000" pitchFamily="2" charset="0"/>
                <a:hlinkClick r:id="rId2" action="ppaction://hlinksldjump"/>
              </a:rPr>
              <a:t>Overview</a:t>
            </a:r>
            <a:endParaRPr lang="en-GB" sz="2000" b="1" dirty="0">
              <a:solidFill>
                <a:schemeClr val="accent1">
                  <a:lumMod val="75000"/>
                </a:schemeClr>
              </a:solidFill>
              <a:cs typeface="Poppins SemiBold" panose="00000700000000000000" pitchFamily="2" charset="0"/>
            </a:endParaRPr>
          </a:p>
          <a:p>
            <a:pPr marL="342900" indent="-342900">
              <a:lnSpc>
                <a:spcPct val="200000"/>
              </a:lnSpc>
              <a:buAutoNum type="arabicPeriod"/>
            </a:pPr>
            <a:r>
              <a:rPr lang="en-GB" sz="2000" b="1" dirty="0">
                <a:solidFill>
                  <a:schemeClr val="accent1">
                    <a:lumMod val="75000"/>
                  </a:schemeClr>
                </a:solidFill>
                <a:cs typeface="Poppins SemiBold" panose="00000700000000000000" pitchFamily="2" charset="0"/>
                <a:hlinkClick r:id="rId3" action="ppaction://hlinksldjump"/>
              </a:rPr>
              <a:t>Explaining Social Prescribing </a:t>
            </a:r>
            <a:endParaRPr lang="en-GB" sz="2000" b="1" dirty="0">
              <a:solidFill>
                <a:schemeClr val="accent1">
                  <a:lumMod val="75000"/>
                </a:schemeClr>
              </a:solidFill>
              <a:cs typeface="Poppins SemiBold" panose="00000700000000000000" pitchFamily="2" charset="0"/>
            </a:endParaRPr>
          </a:p>
          <a:p>
            <a:pPr marL="342900" indent="-342900">
              <a:lnSpc>
                <a:spcPct val="200000"/>
              </a:lnSpc>
              <a:buAutoNum type="arabicPeriod"/>
            </a:pPr>
            <a:r>
              <a:rPr lang="en-GB" sz="2000" b="1" dirty="0">
                <a:solidFill>
                  <a:schemeClr val="accent1">
                    <a:lumMod val="75000"/>
                  </a:schemeClr>
                </a:solidFill>
                <a:cs typeface="Poppins SemiBold" panose="00000700000000000000" pitchFamily="2" charset="0"/>
                <a:hlinkClick r:id="rId4" action="ppaction://hlinksldjump"/>
              </a:rPr>
              <a:t>Explore Tool</a:t>
            </a:r>
            <a:endParaRPr lang="en-GB" sz="2000" b="1" dirty="0">
              <a:solidFill>
                <a:schemeClr val="accent1">
                  <a:lumMod val="75000"/>
                </a:schemeClr>
              </a:solidFill>
              <a:cs typeface="Poppins SemiBold" panose="00000700000000000000" pitchFamily="2" charset="0"/>
            </a:endParaRPr>
          </a:p>
          <a:p>
            <a:pPr marL="342900" indent="-342900">
              <a:lnSpc>
                <a:spcPct val="200000"/>
              </a:lnSpc>
              <a:buFontTx/>
              <a:buAutoNum type="arabicPeriod"/>
            </a:pPr>
            <a:r>
              <a:rPr lang="en-GB" sz="2000" b="1" dirty="0">
                <a:solidFill>
                  <a:schemeClr val="accent1">
                    <a:lumMod val="75000"/>
                  </a:schemeClr>
                </a:solidFill>
                <a:cs typeface="Poppins SemiBold" panose="00000700000000000000" pitchFamily="2" charset="0"/>
                <a:hlinkClick r:id="rId5" action="ppaction://hlinksldjump"/>
              </a:rPr>
              <a:t>Engage tool</a:t>
            </a:r>
            <a:endParaRPr lang="en-GB" sz="2000" b="1" dirty="0">
              <a:solidFill>
                <a:schemeClr val="accent1">
                  <a:lumMod val="75000"/>
                </a:schemeClr>
              </a:solidFill>
              <a:cs typeface="Poppins SemiBold" panose="00000700000000000000" pitchFamily="2" charset="0"/>
            </a:endParaRPr>
          </a:p>
          <a:p>
            <a:pPr marL="342900" indent="-342900">
              <a:lnSpc>
                <a:spcPct val="200000"/>
              </a:lnSpc>
              <a:buAutoNum type="arabicPeriod"/>
            </a:pPr>
            <a:r>
              <a:rPr lang="en-GB" sz="2000" b="1" dirty="0">
                <a:solidFill>
                  <a:schemeClr val="accent1">
                    <a:lumMod val="75000"/>
                  </a:schemeClr>
                </a:solidFill>
                <a:cs typeface="Poppins SemiBold" panose="00000700000000000000" pitchFamily="2" charset="0"/>
                <a:hlinkClick r:id="rId6" action="ppaction://hlinksldjump"/>
              </a:rPr>
              <a:t>Resource Library </a:t>
            </a:r>
            <a:endParaRPr lang="en-GB" sz="2000" b="1" dirty="0">
              <a:solidFill>
                <a:schemeClr val="accent1">
                  <a:lumMod val="75000"/>
                </a:schemeClr>
              </a:solidFill>
              <a:cs typeface="Poppins SemiBold" panose="00000700000000000000" pitchFamily="2" charset="0"/>
            </a:endParaRPr>
          </a:p>
        </p:txBody>
      </p:sp>
      <p:grpSp>
        <p:nvGrpSpPr>
          <p:cNvPr id="52" name="Group 51">
            <a:extLst>
              <a:ext uri="{FF2B5EF4-FFF2-40B4-BE49-F238E27FC236}">
                <a16:creationId xmlns:a16="http://schemas.microsoft.com/office/drawing/2014/main" id="{16104623-23F6-47EA-E578-F0540B21C3A4}"/>
              </a:ext>
            </a:extLst>
          </p:cNvPr>
          <p:cNvGrpSpPr/>
          <p:nvPr/>
        </p:nvGrpSpPr>
        <p:grpSpPr>
          <a:xfrm>
            <a:off x="9793404" y="5696620"/>
            <a:ext cx="2222043" cy="927073"/>
            <a:chOff x="9793404" y="5696620"/>
            <a:chExt cx="2222043" cy="927073"/>
          </a:xfrm>
        </p:grpSpPr>
        <p:pic>
          <p:nvPicPr>
            <p:cNvPr id="50" name="Graphic 49" descr="Cursor outline">
              <a:hlinkClick r:id="rId7" action="ppaction://hlinksldjump"/>
              <a:extLst>
                <a:ext uri="{FF2B5EF4-FFF2-40B4-BE49-F238E27FC236}">
                  <a16:creationId xmlns:a16="http://schemas.microsoft.com/office/drawing/2014/main" id="{42E25E5E-0DDE-A8D0-B183-13860680519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101047" y="5709293"/>
              <a:ext cx="914400" cy="914400"/>
            </a:xfrm>
            <a:prstGeom prst="rect">
              <a:avLst/>
            </a:prstGeom>
          </p:spPr>
        </p:pic>
        <p:sp>
          <p:nvSpPr>
            <p:cNvPr id="51" name="TextBox 50">
              <a:extLst>
                <a:ext uri="{FF2B5EF4-FFF2-40B4-BE49-F238E27FC236}">
                  <a16:creationId xmlns:a16="http://schemas.microsoft.com/office/drawing/2014/main" id="{B33C105E-D601-2D33-24DE-821FCA937D9F}"/>
                </a:ext>
              </a:extLst>
            </p:cNvPr>
            <p:cNvSpPr txBox="1"/>
            <p:nvPr/>
          </p:nvSpPr>
          <p:spPr>
            <a:xfrm>
              <a:off x="9793404" y="5696620"/>
              <a:ext cx="1582994" cy="830997"/>
            </a:xfrm>
            <a:prstGeom prst="rect">
              <a:avLst/>
            </a:prstGeom>
            <a:noFill/>
          </p:spPr>
          <p:txBody>
            <a:bodyPr wrap="square" rtlCol="0">
              <a:spAutoFit/>
            </a:bodyPr>
            <a:lstStyle/>
            <a:p>
              <a:r>
                <a:rPr lang="en-GB" sz="1600" dirty="0">
                  <a:solidFill>
                    <a:schemeClr val="bg1"/>
                  </a:solidFill>
                  <a:cs typeface="Poppins" panose="00000500000000000000" pitchFamily="2" charset="0"/>
                  <a:hlinkClick r:id="rId7" action="ppaction://hlinksldjump">
                    <a:extLst>
                      <a:ext uri="{A12FA001-AC4F-418D-AE19-62706E023703}">
                        <ahyp:hlinkClr xmlns:ahyp="http://schemas.microsoft.com/office/drawing/2018/hyperlinkcolor" xmlns="" val="tx"/>
                      </a:ext>
                    </a:extLst>
                  </a:hlinkClick>
                </a:rPr>
                <a:t>How to use this document Click here </a:t>
              </a:r>
              <a:endParaRPr lang="en-GB" sz="1600" dirty="0">
                <a:solidFill>
                  <a:schemeClr val="bg1"/>
                </a:solidFill>
                <a:cs typeface="Poppins" panose="00000500000000000000" pitchFamily="2" charset="0"/>
              </a:endParaRPr>
            </a:p>
          </p:txBody>
        </p:sp>
      </p:grpSp>
      <p:grpSp>
        <p:nvGrpSpPr>
          <p:cNvPr id="33" name="Group 32">
            <a:extLst>
              <a:ext uri="{FF2B5EF4-FFF2-40B4-BE49-F238E27FC236}">
                <a16:creationId xmlns:a16="http://schemas.microsoft.com/office/drawing/2014/main" id="{7C69BC86-5A0C-AAE4-FF26-E4DFDE4CC4F5}"/>
              </a:ext>
            </a:extLst>
          </p:cNvPr>
          <p:cNvGrpSpPr/>
          <p:nvPr/>
        </p:nvGrpSpPr>
        <p:grpSpPr>
          <a:xfrm>
            <a:off x="2444541" y="0"/>
            <a:ext cx="1633469" cy="6858000"/>
            <a:chOff x="2444541" y="0"/>
            <a:chExt cx="1633469" cy="6858000"/>
          </a:xfrm>
        </p:grpSpPr>
        <p:sp>
          <p:nvSpPr>
            <p:cNvPr id="16" name="Free-form: Shape 15">
              <a:extLst>
                <a:ext uri="{FF2B5EF4-FFF2-40B4-BE49-F238E27FC236}">
                  <a16:creationId xmlns:a16="http://schemas.microsoft.com/office/drawing/2014/main" id="{1C500EFC-0B8D-C955-B490-771507297434}"/>
                </a:ext>
              </a:extLst>
            </p:cNvPr>
            <p:cNvSpPr/>
            <p:nvPr/>
          </p:nvSpPr>
          <p:spPr>
            <a:xfrm>
              <a:off x="2444541" y="0"/>
              <a:ext cx="1633469" cy="6858000"/>
            </a:xfrm>
            <a:custGeom>
              <a:avLst/>
              <a:gdLst>
                <a:gd name="connsiteX0" fmla="*/ 0 w 1633469"/>
                <a:gd name="connsiteY0" fmla="*/ 0 h 6858000"/>
                <a:gd name="connsiteX1" fmla="*/ 815602 w 1633469"/>
                <a:gd name="connsiteY1" fmla="*/ 0 h 6858000"/>
                <a:gd name="connsiteX2" fmla="*/ 815602 w 1633469"/>
                <a:gd name="connsiteY2" fmla="*/ 4525850 h 6858000"/>
                <a:gd name="connsiteX3" fmla="*/ 1633469 w 1633469"/>
                <a:gd name="connsiteY3" fmla="*/ 4932525 h 6858000"/>
                <a:gd name="connsiteX4" fmla="*/ 815602 w 1633469"/>
                <a:gd name="connsiteY4" fmla="*/ 5339200 h 6858000"/>
                <a:gd name="connsiteX5" fmla="*/ 815602 w 1633469"/>
                <a:gd name="connsiteY5" fmla="*/ 6858000 h 6858000"/>
                <a:gd name="connsiteX6" fmla="*/ 0 w 163346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469" h="6858000">
                  <a:moveTo>
                    <a:pt x="0" y="0"/>
                  </a:moveTo>
                  <a:lnTo>
                    <a:pt x="815602" y="0"/>
                  </a:lnTo>
                  <a:lnTo>
                    <a:pt x="815602" y="4525850"/>
                  </a:lnTo>
                  <a:lnTo>
                    <a:pt x="1633469" y="4932525"/>
                  </a:lnTo>
                  <a:lnTo>
                    <a:pt x="815602" y="5339200"/>
                  </a:lnTo>
                  <a:lnTo>
                    <a:pt x="815602" y="6858000"/>
                  </a:lnTo>
                  <a:lnTo>
                    <a:pt x="0" y="685800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2" name="TextBox 31">
              <a:extLst>
                <a:ext uri="{FF2B5EF4-FFF2-40B4-BE49-F238E27FC236}">
                  <a16:creationId xmlns:a16="http://schemas.microsoft.com/office/drawing/2014/main" id="{A2BCC724-E4C0-0A46-4BA8-D6E99ACE1731}"/>
                </a:ext>
              </a:extLst>
            </p:cNvPr>
            <p:cNvSpPr txBox="1"/>
            <p:nvPr/>
          </p:nvSpPr>
          <p:spPr>
            <a:xfrm>
              <a:off x="3177477" y="4500673"/>
              <a:ext cx="669303" cy="830997"/>
            </a:xfrm>
            <a:prstGeom prst="rect">
              <a:avLst/>
            </a:prstGeom>
            <a:noFill/>
            <a:ln>
              <a:noFill/>
            </a:ln>
          </p:spPr>
          <p:txBody>
            <a:bodyPr wrap="square" rtlCol="0">
              <a:spAutoFit/>
            </a:bodyPr>
            <a:lstStyle/>
            <a:p>
              <a:r>
                <a:rPr lang="en-GB" sz="4800" dirty="0">
                  <a:solidFill>
                    <a:schemeClr val="bg1"/>
                  </a:solidFill>
                  <a:latin typeface="Tw Cen MT Condensed Extra Bold" panose="020B0803020202020204" pitchFamily="34" charset="0"/>
                </a:rPr>
                <a:t>4</a:t>
              </a:r>
            </a:p>
          </p:txBody>
        </p:sp>
      </p:grpSp>
      <p:grpSp>
        <p:nvGrpSpPr>
          <p:cNvPr id="35" name="Group 34">
            <a:extLst>
              <a:ext uri="{FF2B5EF4-FFF2-40B4-BE49-F238E27FC236}">
                <a16:creationId xmlns:a16="http://schemas.microsoft.com/office/drawing/2014/main" id="{DE78D141-F87B-946B-1B34-ACABF5365C9C}"/>
              </a:ext>
            </a:extLst>
          </p:cNvPr>
          <p:cNvGrpSpPr/>
          <p:nvPr/>
        </p:nvGrpSpPr>
        <p:grpSpPr>
          <a:xfrm>
            <a:off x="1631204" y="0"/>
            <a:ext cx="1635734" cy="6858000"/>
            <a:chOff x="1631204" y="0"/>
            <a:chExt cx="1635734" cy="6858000"/>
          </a:xfrm>
        </p:grpSpPr>
        <p:sp>
          <p:nvSpPr>
            <p:cNvPr id="21" name="Free-form: Shape 20">
              <a:extLst>
                <a:ext uri="{FF2B5EF4-FFF2-40B4-BE49-F238E27FC236}">
                  <a16:creationId xmlns:a16="http://schemas.microsoft.com/office/drawing/2014/main" id="{0A3ACA0F-A76A-3C6F-CA75-27C6ACE2C2E4}"/>
                </a:ext>
              </a:extLst>
            </p:cNvPr>
            <p:cNvSpPr/>
            <p:nvPr/>
          </p:nvSpPr>
          <p:spPr>
            <a:xfrm>
              <a:off x="1631204" y="0"/>
              <a:ext cx="1635734" cy="6858000"/>
            </a:xfrm>
            <a:custGeom>
              <a:avLst/>
              <a:gdLst>
                <a:gd name="connsiteX0" fmla="*/ 0 w 1635734"/>
                <a:gd name="connsiteY0" fmla="*/ 0 h 6858000"/>
                <a:gd name="connsiteX1" fmla="*/ 815602 w 1635734"/>
                <a:gd name="connsiteY1" fmla="*/ 0 h 6858000"/>
                <a:gd name="connsiteX2" fmla="*/ 815602 w 1635734"/>
                <a:gd name="connsiteY2" fmla="*/ 3139786 h 6858000"/>
                <a:gd name="connsiteX3" fmla="*/ 1635734 w 1635734"/>
                <a:gd name="connsiteY3" fmla="*/ 3547587 h 6858000"/>
                <a:gd name="connsiteX4" fmla="*/ 815602 w 1635734"/>
                <a:gd name="connsiteY4" fmla="*/ 3955388 h 6858000"/>
                <a:gd name="connsiteX5" fmla="*/ 815602 w 1635734"/>
                <a:gd name="connsiteY5" fmla="*/ 6858000 h 6858000"/>
                <a:gd name="connsiteX6" fmla="*/ 0 w 163573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734" h="6858000">
                  <a:moveTo>
                    <a:pt x="0" y="0"/>
                  </a:moveTo>
                  <a:lnTo>
                    <a:pt x="815602" y="0"/>
                  </a:lnTo>
                  <a:lnTo>
                    <a:pt x="815602" y="3139786"/>
                  </a:lnTo>
                  <a:lnTo>
                    <a:pt x="1635734" y="3547587"/>
                  </a:lnTo>
                  <a:lnTo>
                    <a:pt x="815602" y="3955388"/>
                  </a:lnTo>
                  <a:lnTo>
                    <a:pt x="815602" y="6858000"/>
                  </a:lnTo>
                  <a:lnTo>
                    <a:pt x="0" y="6858000"/>
                  </a:lnTo>
                  <a:close/>
                </a:path>
              </a:pathLst>
            </a:custGeom>
            <a:solidFill>
              <a:srgbClr val="23A5C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TextBox 33">
              <a:extLst>
                <a:ext uri="{FF2B5EF4-FFF2-40B4-BE49-F238E27FC236}">
                  <a16:creationId xmlns:a16="http://schemas.microsoft.com/office/drawing/2014/main" id="{F8D8859E-F886-22B4-967D-C9E53DCF6E53}"/>
                </a:ext>
              </a:extLst>
            </p:cNvPr>
            <p:cNvSpPr txBox="1"/>
            <p:nvPr/>
          </p:nvSpPr>
          <p:spPr>
            <a:xfrm>
              <a:off x="2349815" y="3125931"/>
              <a:ext cx="669303" cy="830997"/>
            </a:xfrm>
            <a:prstGeom prst="rect">
              <a:avLst/>
            </a:prstGeom>
            <a:noFill/>
            <a:ln>
              <a:noFill/>
            </a:ln>
          </p:spPr>
          <p:txBody>
            <a:bodyPr wrap="square" rtlCol="0">
              <a:spAutoFit/>
            </a:bodyPr>
            <a:lstStyle/>
            <a:p>
              <a:r>
                <a:rPr lang="en-GB" sz="4800" dirty="0">
                  <a:solidFill>
                    <a:schemeClr val="bg1"/>
                  </a:solidFill>
                  <a:latin typeface="Tw Cen MT Condensed Extra Bold" panose="020B0803020202020204" pitchFamily="34" charset="0"/>
                </a:rPr>
                <a:t>3</a:t>
              </a:r>
            </a:p>
          </p:txBody>
        </p:sp>
      </p:grpSp>
      <p:grpSp>
        <p:nvGrpSpPr>
          <p:cNvPr id="40" name="Group 39">
            <a:extLst>
              <a:ext uri="{FF2B5EF4-FFF2-40B4-BE49-F238E27FC236}">
                <a16:creationId xmlns:a16="http://schemas.microsoft.com/office/drawing/2014/main" id="{F30CF5C4-A8A6-9DFC-4377-55026ED0FD2F}"/>
              </a:ext>
            </a:extLst>
          </p:cNvPr>
          <p:cNvGrpSpPr/>
          <p:nvPr/>
        </p:nvGrpSpPr>
        <p:grpSpPr>
          <a:xfrm>
            <a:off x="815602" y="0"/>
            <a:ext cx="1640264" cy="6858000"/>
            <a:chOff x="815602" y="0"/>
            <a:chExt cx="1640264" cy="6858000"/>
          </a:xfrm>
        </p:grpSpPr>
        <p:sp>
          <p:nvSpPr>
            <p:cNvPr id="22" name="Free-form: Shape 21">
              <a:extLst>
                <a:ext uri="{FF2B5EF4-FFF2-40B4-BE49-F238E27FC236}">
                  <a16:creationId xmlns:a16="http://schemas.microsoft.com/office/drawing/2014/main" id="{B4F5D8D6-249D-8686-8BEF-28F9E27C4781}"/>
                </a:ext>
              </a:extLst>
            </p:cNvPr>
            <p:cNvSpPr/>
            <p:nvPr/>
          </p:nvSpPr>
          <p:spPr>
            <a:xfrm>
              <a:off x="815602" y="0"/>
              <a:ext cx="1640264" cy="6858000"/>
            </a:xfrm>
            <a:custGeom>
              <a:avLst/>
              <a:gdLst>
                <a:gd name="connsiteX0" fmla="*/ 820132 w 1640264"/>
                <a:gd name="connsiteY0" fmla="*/ 1754848 h 6858000"/>
                <a:gd name="connsiteX1" fmla="*/ 1640264 w 1640264"/>
                <a:gd name="connsiteY1" fmla="*/ 2162649 h 6858000"/>
                <a:gd name="connsiteX2" fmla="*/ 820132 w 1640264"/>
                <a:gd name="connsiteY2" fmla="*/ 2570450 h 6858000"/>
                <a:gd name="connsiteX3" fmla="*/ 0 w 1640264"/>
                <a:gd name="connsiteY3" fmla="*/ 0 h 6858000"/>
                <a:gd name="connsiteX4" fmla="*/ 815602 w 1640264"/>
                <a:gd name="connsiteY4" fmla="*/ 0 h 6858000"/>
                <a:gd name="connsiteX5" fmla="*/ 815602 w 1640264"/>
                <a:gd name="connsiteY5" fmla="*/ 6858000 h 6858000"/>
                <a:gd name="connsiteX6" fmla="*/ 0 w 16402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264" h="6858000">
                  <a:moveTo>
                    <a:pt x="820132" y="1754848"/>
                  </a:moveTo>
                  <a:lnTo>
                    <a:pt x="1640264" y="2162649"/>
                  </a:lnTo>
                  <a:lnTo>
                    <a:pt x="820132" y="2570450"/>
                  </a:lnTo>
                  <a:close/>
                  <a:moveTo>
                    <a:pt x="0" y="0"/>
                  </a:moveTo>
                  <a:lnTo>
                    <a:pt x="815602" y="0"/>
                  </a:lnTo>
                  <a:lnTo>
                    <a:pt x="815602" y="6858000"/>
                  </a:lnTo>
                  <a:lnTo>
                    <a:pt x="0" y="6858000"/>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6" name="TextBox 35">
              <a:extLst>
                <a:ext uri="{FF2B5EF4-FFF2-40B4-BE49-F238E27FC236}">
                  <a16:creationId xmlns:a16="http://schemas.microsoft.com/office/drawing/2014/main" id="{E503F82B-B9BE-9CE1-8833-0C96BE8534E0}"/>
                </a:ext>
              </a:extLst>
            </p:cNvPr>
            <p:cNvSpPr txBox="1"/>
            <p:nvPr/>
          </p:nvSpPr>
          <p:spPr>
            <a:xfrm>
              <a:off x="1587239" y="1685201"/>
              <a:ext cx="669303" cy="830997"/>
            </a:xfrm>
            <a:prstGeom prst="rect">
              <a:avLst/>
            </a:prstGeom>
            <a:noFill/>
          </p:spPr>
          <p:txBody>
            <a:bodyPr wrap="square" rtlCol="0">
              <a:spAutoFit/>
            </a:bodyPr>
            <a:lstStyle/>
            <a:p>
              <a:r>
                <a:rPr lang="en-GB" sz="4800" dirty="0">
                  <a:solidFill>
                    <a:schemeClr val="bg1"/>
                  </a:solidFill>
                  <a:latin typeface="Tw Cen MT Condensed Extra Bold" panose="020B0803020202020204" pitchFamily="34" charset="0"/>
                </a:rPr>
                <a:t>2</a:t>
              </a:r>
            </a:p>
          </p:txBody>
        </p:sp>
      </p:grpSp>
      <p:grpSp>
        <p:nvGrpSpPr>
          <p:cNvPr id="39" name="Group 38">
            <a:extLst>
              <a:ext uri="{FF2B5EF4-FFF2-40B4-BE49-F238E27FC236}">
                <a16:creationId xmlns:a16="http://schemas.microsoft.com/office/drawing/2014/main" id="{82BBBBE7-4111-8687-E355-90AD8A7D9EB5}"/>
              </a:ext>
            </a:extLst>
          </p:cNvPr>
          <p:cNvGrpSpPr/>
          <p:nvPr/>
        </p:nvGrpSpPr>
        <p:grpSpPr>
          <a:xfrm>
            <a:off x="0" y="0"/>
            <a:ext cx="1640264" cy="6858000"/>
            <a:chOff x="0" y="0"/>
            <a:chExt cx="1640264" cy="6858000"/>
          </a:xfrm>
        </p:grpSpPr>
        <p:sp>
          <p:nvSpPr>
            <p:cNvPr id="23" name="Free-form: Shape 22">
              <a:extLst>
                <a:ext uri="{FF2B5EF4-FFF2-40B4-BE49-F238E27FC236}">
                  <a16:creationId xmlns:a16="http://schemas.microsoft.com/office/drawing/2014/main" id="{3BC59561-8E58-B2B1-2A75-3EDF572CCD74}"/>
                </a:ext>
              </a:extLst>
            </p:cNvPr>
            <p:cNvSpPr/>
            <p:nvPr/>
          </p:nvSpPr>
          <p:spPr>
            <a:xfrm>
              <a:off x="0" y="0"/>
              <a:ext cx="1640264" cy="6858000"/>
            </a:xfrm>
            <a:custGeom>
              <a:avLst/>
              <a:gdLst>
                <a:gd name="connsiteX0" fmla="*/ 820132 w 1640264"/>
                <a:gd name="connsiteY0" fmla="*/ 369910 h 6858000"/>
                <a:gd name="connsiteX1" fmla="*/ 1640264 w 1640264"/>
                <a:gd name="connsiteY1" fmla="*/ 777711 h 6858000"/>
                <a:gd name="connsiteX2" fmla="*/ 820132 w 1640264"/>
                <a:gd name="connsiteY2" fmla="*/ 1185512 h 6858000"/>
                <a:gd name="connsiteX3" fmla="*/ 0 w 1640264"/>
                <a:gd name="connsiteY3" fmla="*/ 0 h 6858000"/>
                <a:gd name="connsiteX4" fmla="*/ 815602 w 1640264"/>
                <a:gd name="connsiteY4" fmla="*/ 0 h 6858000"/>
                <a:gd name="connsiteX5" fmla="*/ 815602 w 1640264"/>
                <a:gd name="connsiteY5" fmla="*/ 6858000 h 6858000"/>
                <a:gd name="connsiteX6" fmla="*/ 0 w 16402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264" h="6858000">
                  <a:moveTo>
                    <a:pt x="820132" y="369910"/>
                  </a:moveTo>
                  <a:lnTo>
                    <a:pt x="1640264" y="777711"/>
                  </a:lnTo>
                  <a:lnTo>
                    <a:pt x="820132" y="1185512"/>
                  </a:lnTo>
                  <a:close/>
                  <a:moveTo>
                    <a:pt x="0" y="0"/>
                  </a:moveTo>
                  <a:lnTo>
                    <a:pt x="815602" y="0"/>
                  </a:lnTo>
                  <a:lnTo>
                    <a:pt x="815602" y="6858000"/>
                  </a:lnTo>
                  <a:lnTo>
                    <a:pt x="0" y="6858000"/>
                  </a:lnTo>
                  <a:close/>
                </a:path>
              </a:pathLst>
            </a:cu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TextBox 37">
              <a:extLst>
                <a:ext uri="{FF2B5EF4-FFF2-40B4-BE49-F238E27FC236}">
                  <a16:creationId xmlns:a16="http://schemas.microsoft.com/office/drawing/2014/main" id="{3DCDD479-841B-6CE8-B8A4-E02294701F25}"/>
                </a:ext>
              </a:extLst>
            </p:cNvPr>
            <p:cNvSpPr txBox="1"/>
            <p:nvPr/>
          </p:nvSpPr>
          <p:spPr>
            <a:xfrm>
              <a:off x="733021" y="329313"/>
              <a:ext cx="669303" cy="830997"/>
            </a:xfrm>
            <a:prstGeom prst="rect">
              <a:avLst/>
            </a:prstGeom>
            <a:noFill/>
            <a:ln>
              <a:noFill/>
            </a:ln>
          </p:spPr>
          <p:txBody>
            <a:bodyPr wrap="square" rtlCol="0">
              <a:spAutoFit/>
            </a:bodyPr>
            <a:lstStyle/>
            <a:p>
              <a:r>
                <a:rPr lang="en-GB" sz="4800" dirty="0">
                  <a:solidFill>
                    <a:schemeClr val="bg1"/>
                  </a:solidFill>
                  <a:latin typeface="Tw Cen MT Condensed Extra Bold" panose="020B0803020202020204" pitchFamily="34" charset="0"/>
                </a:rPr>
                <a:t>1</a:t>
              </a:r>
            </a:p>
          </p:txBody>
        </p:sp>
      </p:grpSp>
    </p:spTree>
    <p:extLst>
      <p:ext uri="{BB962C8B-B14F-4D97-AF65-F5344CB8AC3E}">
        <p14:creationId xmlns:p14="http://schemas.microsoft.com/office/powerpoint/2010/main" val="97909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0-#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1000"/>
                                        <p:tgtEl>
                                          <p:spTgt spid="31">
                                            <p:txEl>
                                              <p:pRg st="0" end="0"/>
                                            </p:txEl>
                                          </p:spTgt>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1000" fill="hold"/>
                                        <p:tgtEl>
                                          <p:spTgt spid="40"/>
                                        </p:tgtEl>
                                        <p:attrNameLst>
                                          <p:attrName>ppt_x</p:attrName>
                                        </p:attrNameLst>
                                      </p:cBhvr>
                                      <p:tavLst>
                                        <p:tav tm="0">
                                          <p:val>
                                            <p:strVal val="0-#ppt_w/2"/>
                                          </p:val>
                                        </p:tav>
                                        <p:tav tm="100000">
                                          <p:val>
                                            <p:strVal val="#ppt_x"/>
                                          </p:val>
                                        </p:tav>
                                      </p:tavLst>
                                    </p:anim>
                                    <p:anim calcmode="lin" valueType="num">
                                      <p:cBhvr additive="base">
                                        <p:cTn id="17" dur="10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1">
                                            <p:txEl>
                                              <p:pRg st="1" end="1"/>
                                            </p:txEl>
                                          </p:spTgt>
                                        </p:tgtEl>
                                        <p:attrNameLst>
                                          <p:attrName>style.visibility</p:attrName>
                                        </p:attrNameLst>
                                      </p:cBhvr>
                                      <p:to>
                                        <p:strVal val="visible"/>
                                      </p:to>
                                    </p:set>
                                    <p:animEffect transition="in" filter="fade">
                                      <p:cBhvr>
                                        <p:cTn id="21" dur="1000"/>
                                        <p:tgtEl>
                                          <p:spTgt spid="31">
                                            <p:txEl>
                                              <p:pRg st="1" end="1"/>
                                            </p:txEl>
                                          </p:spTgt>
                                        </p:tgtEl>
                                      </p:cBhvr>
                                    </p:animEffect>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000" fill="hold"/>
                                        <p:tgtEl>
                                          <p:spTgt spid="35"/>
                                        </p:tgtEl>
                                        <p:attrNameLst>
                                          <p:attrName>ppt_x</p:attrName>
                                        </p:attrNameLst>
                                      </p:cBhvr>
                                      <p:tavLst>
                                        <p:tav tm="0">
                                          <p:val>
                                            <p:strVal val="0-#ppt_w/2"/>
                                          </p:val>
                                        </p:tav>
                                        <p:tav tm="100000">
                                          <p:val>
                                            <p:strVal val="#ppt_x"/>
                                          </p:val>
                                        </p:tav>
                                      </p:tavLst>
                                    </p:anim>
                                    <p:anim calcmode="lin" valueType="num">
                                      <p:cBhvr additive="base">
                                        <p:cTn id="26" dur="1000" fill="hold"/>
                                        <p:tgtEl>
                                          <p:spTgt spid="35"/>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fade">
                                      <p:cBhvr>
                                        <p:cTn id="30" dur="1000"/>
                                        <p:tgtEl>
                                          <p:spTgt spid="31">
                                            <p:txEl>
                                              <p:pRg st="2" end="2"/>
                                            </p:txEl>
                                          </p:spTgt>
                                        </p:tgtEl>
                                      </p:cBhvr>
                                    </p:animEffect>
                                  </p:childTnLst>
                                </p:cTn>
                              </p:par>
                            </p:childTnLst>
                          </p:cTn>
                        </p:par>
                        <p:par>
                          <p:cTn id="31" fill="hold">
                            <p:stCondLst>
                              <p:cond delay="6000"/>
                            </p:stCondLst>
                            <p:childTnLst>
                              <p:par>
                                <p:cTn id="32" presetID="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1000" fill="hold"/>
                                        <p:tgtEl>
                                          <p:spTgt spid="33"/>
                                        </p:tgtEl>
                                        <p:attrNameLst>
                                          <p:attrName>ppt_x</p:attrName>
                                        </p:attrNameLst>
                                      </p:cBhvr>
                                      <p:tavLst>
                                        <p:tav tm="0">
                                          <p:val>
                                            <p:strVal val="0-#ppt_w/2"/>
                                          </p:val>
                                        </p:tav>
                                        <p:tav tm="100000">
                                          <p:val>
                                            <p:strVal val="#ppt_x"/>
                                          </p:val>
                                        </p:tav>
                                      </p:tavLst>
                                    </p:anim>
                                    <p:anim calcmode="lin" valueType="num">
                                      <p:cBhvr additive="base">
                                        <p:cTn id="35" dur="1000" fill="hold"/>
                                        <p:tgtEl>
                                          <p:spTgt spid="33"/>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10" presetClass="entr" presetSubtype="0" fill="hold" nodeType="after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fade">
                                      <p:cBhvr>
                                        <p:cTn id="39" dur="1000"/>
                                        <p:tgtEl>
                                          <p:spTgt spid="31">
                                            <p:txEl>
                                              <p:pRg st="3" end="3"/>
                                            </p:txEl>
                                          </p:spTgt>
                                        </p:tgtEl>
                                      </p:cBhvr>
                                    </p:animEffect>
                                  </p:childTnLst>
                                </p:cTn>
                              </p:par>
                            </p:childTnLst>
                          </p:cTn>
                        </p:par>
                        <p:par>
                          <p:cTn id="40" fill="hold">
                            <p:stCondLst>
                              <p:cond delay="8000"/>
                            </p:stCondLst>
                            <p:childTnLst>
                              <p:par>
                                <p:cTn id="41" presetID="2" presetClass="entr" presetSubtype="8"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0-#ppt_w/2"/>
                                          </p:val>
                                        </p:tav>
                                        <p:tav tm="100000">
                                          <p:val>
                                            <p:strVal val="#ppt_x"/>
                                          </p:val>
                                        </p:tav>
                                      </p:tavLst>
                                    </p:anim>
                                    <p:anim calcmode="lin" valueType="num">
                                      <p:cBhvr additive="base">
                                        <p:cTn id="44" dur="1000" fill="hold"/>
                                        <p:tgtEl>
                                          <p:spTgt spid="29"/>
                                        </p:tgtEl>
                                        <p:attrNameLst>
                                          <p:attrName>ppt_y</p:attrName>
                                        </p:attrNameLst>
                                      </p:cBhvr>
                                      <p:tavLst>
                                        <p:tav tm="0">
                                          <p:val>
                                            <p:strVal val="#ppt_y"/>
                                          </p:val>
                                        </p:tav>
                                        <p:tav tm="100000">
                                          <p:val>
                                            <p:strVal val="#ppt_y"/>
                                          </p:val>
                                        </p:tav>
                                      </p:tavLst>
                                    </p:anim>
                                  </p:childTnLst>
                                </p:cTn>
                              </p:par>
                            </p:childTnLst>
                          </p:cTn>
                        </p:par>
                        <p:par>
                          <p:cTn id="45" fill="hold">
                            <p:stCondLst>
                              <p:cond delay="9000"/>
                            </p:stCondLst>
                            <p:childTnLst>
                              <p:par>
                                <p:cTn id="46" presetID="10" presetClass="entr" presetSubtype="0" fill="hold" nodeType="afterEffect">
                                  <p:stCondLst>
                                    <p:cond delay="0"/>
                                  </p:stCondLst>
                                  <p:childTnLst>
                                    <p:set>
                                      <p:cBhvr>
                                        <p:cTn id="47" dur="1" fill="hold">
                                          <p:stCondLst>
                                            <p:cond delay="0"/>
                                          </p:stCondLst>
                                        </p:cTn>
                                        <p:tgtEl>
                                          <p:spTgt spid="31">
                                            <p:txEl>
                                              <p:pRg st="4" end="4"/>
                                            </p:txEl>
                                          </p:spTgt>
                                        </p:tgtEl>
                                        <p:attrNameLst>
                                          <p:attrName>style.visibility</p:attrName>
                                        </p:attrNameLst>
                                      </p:cBhvr>
                                      <p:to>
                                        <p:strVal val="visible"/>
                                      </p:to>
                                    </p:set>
                                    <p:animEffect transition="in" filter="fade">
                                      <p:cBhvr>
                                        <p:cTn id="48" dur="10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21197" y="214889"/>
            <a:ext cx="11249025" cy="508895"/>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400" dirty="0">
                <a:cs typeface="Poppins SemiBold" panose="02000000000000000000" pitchFamily="2" charset="77"/>
              </a:rPr>
              <a:t>Social Prescribing Roles and Personalised Care</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761802" y="1751493"/>
            <a:ext cx="5520096" cy="4715920"/>
          </a:xfrm>
          <a:prstGeom prst="rect">
            <a:avLst/>
          </a:prstGeom>
        </p:spPr>
        <p:txBody>
          <a:bodyPr lIns="0" tIns="0" rIns="0" bIns="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nSpc>
                <a:spcPts val="2507"/>
              </a:lnSpc>
              <a:buNone/>
            </a:pPr>
            <a:endParaRPr lang="en-US" sz="1600" dirty="0">
              <a:cs typeface="Poppins" panose="00000500000000000000" pitchFamily="2" charset="0"/>
            </a:endParaRPr>
          </a:p>
        </p:txBody>
      </p:sp>
      <p:sp>
        <p:nvSpPr>
          <p:cNvPr id="13" name="TextBox 12">
            <a:extLst>
              <a:ext uri="{FF2B5EF4-FFF2-40B4-BE49-F238E27FC236}">
                <a16:creationId xmlns:a16="http://schemas.microsoft.com/office/drawing/2014/main" id="{DBD52859-566A-154D-8464-576051942917}"/>
              </a:ext>
            </a:extLst>
          </p:cNvPr>
          <p:cNvSpPr txBox="1"/>
          <p:nvPr/>
        </p:nvSpPr>
        <p:spPr>
          <a:xfrm>
            <a:off x="6718857" y="1699335"/>
            <a:ext cx="583223" cy="209288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2800" i="1" dirty="0">
                <a:solidFill>
                  <a:schemeClr val="bg1"/>
                </a:solidFill>
                <a:latin typeface="Poppins" panose="02000000000000000000" pitchFamily="2" charset="77"/>
                <a:cs typeface="Poppins" panose="02000000000000000000" pitchFamily="2" charset="77"/>
              </a:rPr>
              <a:t>“</a:t>
            </a:r>
          </a:p>
        </p:txBody>
      </p:sp>
      <p:sp>
        <p:nvSpPr>
          <p:cNvPr id="4" name="Rectangle 2">
            <a:extLst>
              <a:ext uri="{FF2B5EF4-FFF2-40B4-BE49-F238E27FC236}">
                <a16:creationId xmlns:a16="http://schemas.microsoft.com/office/drawing/2014/main" id="{A57689C1-EE70-25C7-6ED0-D4B2A088CF49}"/>
              </a:ext>
            </a:extLst>
          </p:cNvPr>
          <p:cNvSpPr>
            <a:spLocks noChangeArrowheads="1"/>
          </p:cNvSpPr>
          <p:nvPr/>
        </p:nvSpPr>
        <p:spPr bwMode="auto">
          <a:xfrm rot="10800000" flipV="1">
            <a:off x="8238693" y="1053576"/>
            <a:ext cx="3469046"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GB" sz="1500" dirty="0">
                <a:latin typeface="+mn-lt"/>
              </a:rPr>
              <a:t>Social prescribing is a key component of Universal Personalised Care. </a:t>
            </a:r>
          </a:p>
          <a:p>
            <a:pPr marL="0" indent="0">
              <a:buNone/>
            </a:pPr>
            <a:endParaRPr lang="en-GB" sz="1500" dirty="0">
              <a:latin typeface="+mn-lt"/>
            </a:endParaRPr>
          </a:p>
          <a:p>
            <a:pPr marL="0" indent="0">
              <a:buNone/>
            </a:pPr>
            <a:r>
              <a:rPr lang="en-GB" sz="1500" dirty="0">
                <a:latin typeface="+mn-lt"/>
              </a:rPr>
              <a:t>It is an approach that connects people to activities, groups, and services in their community to meet the practical, social and emotional needs that affect their health and wellbeing.</a:t>
            </a:r>
          </a:p>
          <a:p>
            <a:pPr marL="0" indent="0">
              <a:buNone/>
            </a:pPr>
            <a:endParaRPr lang="en-GB" sz="1500" dirty="0">
              <a:latin typeface="+mn-lt"/>
            </a:endParaRPr>
          </a:p>
          <a:p>
            <a:pPr marL="0" indent="0">
              <a:buNone/>
            </a:pPr>
            <a:r>
              <a:rPr lang="en-GB" sz="1500" dirty="0">
                <a:latin typeface="+mn-lt"/>
              </a:rPr>
              <a:t>In social prescribing, local agencies such as local charities, social care and health services refer people to a social prescribing service which includes roles such as Social Prescribing Link Worker, Health and Wellbeing coach and Care Coordinator. For Information on each of these roles please use the links below… </a:t>
            </a:r>
          </a:p>
          <a:p>
            <a:pPr marL="285750" indent="-285750">
              <a:buFont typeface="Arial" panose="020B0604020202020204" pitchFamily="34" charset="0"/>
              <a:buChar char="•"/>
            </a:pPr>
            <a:endParaRPr kumimoji="0" lang="en-GB" altLang="en-US" sz="1500" b="0" i="0" u="none" strike="noStrike" cap="none" normalizeH="0" baseline="0" dirty="0">
              <a:ln>
                <a:noFill/>
              </a:ln>
              <a:effectLst/>
              <a:latin typeface="+mn-lt"/>
              <a:cs typeface="Poppins" panose="00000500000000000000" pitchFamily="2" charset="0"/>
            </a:endParaRPr>
          </a:p>
          <a:p>
            <a:pPr marL="285750" indent="-285750">
              <a:buFont typeface="Arial" panose="020B0604020202020204" pitchFamily="34" charset="0"/>
              <a:buChar char="•"/>
            </a:pPr>
            <a:r>
              <a:rPr kumimoji="0" lang="en-US" altLang="en-US" sz="1500" b="0" i="0" u="none" strike="noStrike" cap="none" normalizeH="0" baseline="0" dirty="0">
                <a:ln>
                  <a:noFill/>
                </a:ln>
                <a:effectLst/>
                <a:latin typeface="+mn-lt"/>
                <a:cs typeface="Poppins" panose="00000500000000000000" pitchFamily="2" charset="0"/>
                <a:hlinkClick r:id="rId3" tooltip="Social Prescribing Link Worker"/>
              </a:rPr>
              <a:t>Social Prescribing Link Worker</a:t>
            </a:r>
            <a:endParaRPr kumimoji="0" lang="en-US" altLang="en-US" sz="1500" b="0" i="0" u="none" strike="noStrike" cap="none" normalizeH="0" baseline="0" dirty="0">
              <a:ln>
                <a:noFill/>
              </a:ln>
              <a:effectLst/>
              <a:latin typeface="+mn-lt"/>
              <a:cs typeface="Poppins" panose="00000500000000000000" pitchFamily="2" charset="0"/>
            </a:endParaRPr>
          </a:p>
          <a:p>
            <a:pPr marL="285750" indent="-285750">
              <a:buFont typeface="Arial" panose="020B0604020202020204" pitchFamily="34" charset="0"/>
              <a:buChar char="•"/>
            </a:pPr>
            <a:r>
              <a:rPr lang="en-US" altLang="en-US" sz="1500" dirty="0">
                <a:latin typeface="+mn-lt"/>
                <a:cs typeface="Poppins" panose="00000500000000000000" pitchFamily="2" charset="0"/>
                <a:hlinkClick r:id="rId4" tooltip="Health and Wellbeing Coach"/>
              </a:rPr>
              <a:t>Health and Wellbeing Coach</a:t>
            </a:r>
            <a:endParaRPr lang="en-US" altLang="en-US" sz="1500" dirty="0">
              <a:latin typeface="+mn-lt"/>
              <a:cs typeface="Poppins" panose="00000500000000000000" pitchFamily="2" charset="0"/>
            </a:endParaRPr>
          </a:p>
          <a:p>
            <a:pPr marL="285750" indent="-285750">
              <a:buFont typeface="Arial" panose="020B0604020202020204" pitchFamily="34" charset="0"/>
              <a:buChar char="•"/>
            </a:pPr>
            <a:r>
              <a:rPr lang="en-US" altLang="en-US" sz="1500" dirty="0">
                <a:latin typeface="+mn-lt"/>
                <a:cs typeface="Poppins" panose="00000500000000000000" pitchFamily="2" charset="0"/>
                <a:hlinkClick r:id="rId5" tooltip="Care Co-ordinator"/>
              </a:rPr>
              <a:t>Care Co-</a:t>
            </a:r>
            <a:r>
              <a:rPr lang="en-US" altLang="en-US" sz="1500" dirty="0" err="1">
                <a:latin typeface="+mn-lt"/>
                <a:cs typeface="Poppins" panose="00000500000000000000" pitchFamily="2" charset="0"/>
                <a:hlinkClick r:id="rId5" tooltip="Care Co-ordinator"/>
              </a:rPr>
              <a:t>ordinator</a:t>
            </a:r>
            <a:endParaRPr lang="en-US" altLang="en-US" sz="1500" dirty="0">
              <a:latin typeface="+mn-lt"/>
              <a:cs typeface="Poppins" panose="00000500000000000000" pitchFamily="2" charset="0"/>
            </a:endParaRPr>
          </a:p>
          <a:p>
            <a:pPr marL="285750" indent="-285750">
              <a:buFont typeface="Arial" panose="020B0604020202020204" pitchFamily="34" charset="0"/>
              <a:buChar char="•"/>
            </a:pPr>
            <a:endParaRPr lang="en-US" altLang="en-US" sz="1600" dirty="0">
              <a:latin typeface="+mn-lt"/>
              <a:cs typeface="Poppins" panose="00000500000000000000" pitchFamily="2" charset="0"/>
            </a:endParaRPr>
          </a:p>
        </p:txBody>
      </p:sp>
      <p:sp>
        <p:nvSpPr>
          <p:cNvPr id="10" name="Action Button: Go Home 9">
            <a:hlinkClick r:id="" action="ppaction://hlinkshowjump?jump=firstslide" highlightClick="1"/>
            <a:extLst>
              <a:ext uri="{FF2B5EF4-FFF2-40B4-BE49-F238E27FC236}">
                <a16:creationId xmlns:a16="http://schemas.microsoft.com/office/drawing/2014/main" id="{3741980A-1D99-74F0-4E7D-934F66FEB6E7}"/>
              </a:ext>
            </a:extLst>
          </p:cNvPr>
          <p:cNvSpPr/>
          <p:nvPr/>
        </p:nvSpPr>
        <p:spPr>
          <a:xfrm>
            <a:off x="11367911" y="6081030"/>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Go Back or Previous 11">
            <a:hlinkClick r:id="rId6" action="ppaction://hlinksldjump" highlightClick="1"/>
            <a:extLst>
              <a:ext uri="{FF2B5EF4-FFF2-40B4-BE49-F238E27FC236}">
                <a16:creationId xmlns:a16="http://schemas.microsoft.com/office/drawing/2014/main" id="{8196E20F-6FD8-B467-2CC0-7DCFC92EA6C7}"/>
              </a:ext>
            </a:extLst>
          </p:cNvPr>
          <p:cNvSpPr/>
          <p:nvPr/>
        </p:nvSpPr>
        <p:spPr>
          <a:xfrm>
            <a:off x="10524625" y="6081030"/>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Content Placeholder 3">
            <a:extLst>
              <a:ext uri="{FF2B5EF4-FFF2-40B4-BE49-F238E27FC236}">
                <a16:creationId xmlns:a16="http://schemas.microsoft.com/office/drawing/2014/main" id="{5DAF5846-F3FF-0A81-57FD-72A8310E1572}"/>
              </a:ext>
            </a:extLst>
          </p:cNvPr>
          <p:cNvPicPr>
            <a:picLocks noChangeAspect="1"/>
          </p:cNvPicPr>
          <p:nvPr/>
        </p:nvPicPr>
        <p:blipFill>
          <a:blip r:embed="rId7"/>
          <a:stretch>
            <a:fillRect/>
          </a:stretch>
        </p:blipFill>
        <p:spPr>
          <a:xfrm>
            <a:off x="421197" y="1048968"/>
            <a:ext cx="7539955" cy="5486493"/>
          </a:xfrm>
          <a:prstGeom prst="rect">
            <a:avLst/>
          </a:prstGeom>
        </p:spPr>
      </p:pic>
    </p:spTree>
    <p:extLst>
      <p:ext uri="{BB962C8B-B14F-4D97-AF65-F5344CB8AC3E}">
        <p14:creationId xmlns:p14="http://schemas.microsoft.com/office/powerpoint/2010/main" val="2817421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58714" y="214889"/>
            <a:ext cx="11249025" cy="508895"/>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dirty="0">
                <a:cs typeface="Poppins SemiBold" panose="02000000000000000000" pitchFamily="2" charset="77"/>
              </a:rPr>
              <a:t>Social Prescribing and Physical Activity </a:t>
            </a:r>
          </a:p>
        </p:txBody>
      </p:sp>
      <p:sp>
        <p:nvSpPr>
          <p:cNvPr id="13" name="TextBox 12">
            <a:extLst>
              <a:ext uri="{FF2B5EF4-FFF2-40B4-BE49-F238E27FC236}">
                <a16:creationId xmlns:a16="http://schemas.microsoft.com/office/drawing/2014/main" id="{DBD52859-566A-154D-8464-576051942917}"/>
              </a:ext>
            </a:extLst>
          </p:cNvPr>
          <p:cNvSpPr txBox="1"/>
          <p:nvPr/>
        </p:nvSpPr>
        <p:spPr>
          <a:xfrm>
            <a:off x="6718857" y="1699335"/>
            <a:ext cx="583223" cy="209288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2800" i="1" dirty="0">
                <a:solidFill>
                  <a:schemeClr val="bg1"/>
                </a:solidFill>
                <a:latin typeface="Poppins" panose="02000000000000000000" pitchFamily="2" charset="77"/>
                <a:cs typeface="Poppins" panose="02000000000000000000" pitchFamily="2" charset="77"/>
              </a:rPr>
              <a:t>“</a:t>
            </a:r>
          </a:p>
        </p:txBody>
      </p:sp>
      <p:sp>
        <p:nvSpPr>
          <p:cNvPr id="4" name="Rectangle 2">
            <a:extLst>
              <a:ext uri="{FF2B5EF4-FFF2-40B4-BE49-F238E27FC236}">
                <a16:creationId xmlns:a16="http://schemas.microsoft.com/office/drawing/2014/main" id="{A57689C1-EE70-25C7-6ED0-D4B2A088CF49}"/>
              </a:ext>
            </a:extLst>
          </p:cNvPr>
          <p:cNvSpPr>
            <a:spLocks noChangeArrowheads="1"/>
          </p:cNvSpPr>
          <p:nvPr/>
        </p:nvSpPr>
        <p:spPr bwMode="auto">
          <a:xfrm rot="10800000" flipV="1">
            <a:off x="458714" y="915187"/>
            <a:ext cx="8106446"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GB" sz="1600" b="0" i="0" dirty="0">
                <a:solidFill>
                  <a:srgbClr val="222222"/>
                </a:solidFill>
                <a:effectLst/>
                <a:latin typeface="+mn-lt"/>
              </a:rPr>
              <a:t>Physical activity has huge benefits for wellbeing. Benefits that go a lot deeper than physical and mental health.  </a:t>
            </a:r>
          </a:p>
          <a:p>
            <a:pPr algn="l"/>
            <a:endParaRPr lang="en-GB" sz="1600" b="0" i="0" dirty="0">
              <a:solidFill>
                <a:srgbClr val="222222"/>
              </a:solidFill>
              <a:effectLst/>
              <a:latin typeface="+mn-lt"/>
            </a:endParaRPr>
          </a:p>
          <a:p>
            <a:pPr algn="l"/>
            <a:r>
              <a:rPr lang="en-GB" sz="1600" b="0" i="0" dirty="0">
                <a:solidFill>
                  <a:srgbClr val="222222"/>
                </a:solidFill>
                <a:effectLst/>
                <a:latin typeface="+mn-lt"/>
              </a:rPr>
              <a:t>When we take part in physical activity, we develop skills that help in every aspect of life. We find new friends, and we grow in confidence. We reconnect with ourselves. And we get our lives back on track. </a:t>
            </a:r>
          </a:p>
          <a:p>
            <a:pPr algn="l"/>
            <a:r>
              <a:rPr lang="en-GB" sz="1600" b="0" i="0" dirty="0">
                <a:solidFill>
                  <a:srgbClr val="222222"/>
                </a:solidFill>
                <a:effectLst/>
                <a:latin typeface="+mn-lt"/>
              </a:rPr>
              <a:t>From a health perspective, the case for physical activity is clear: </a:t>
            </a:r>
          </a:p>
          <a:p>
            <a:pPr algn="l"/>
            <a:endParaRPr lang="en-GB" sz="1600" b="0" i="0" dirty="0">
              <a:solidFill>
                <a:srgbClr val="222222"/>
              </a:solidFill>
              <a:effectLst/>
              <a:latin typeface="+mn-lt"/>
            </a:endParaRPr>
          </a:p>
          <a:p>
            <a:pPr marL="742950" lvl="1" indent="-285750">
              <a:buFont typeface="Arial" panose="020B0604020202020204" pitchFamily="34" charset="0"/>
              <a:buChar char="•"/>
            </a:pPr>
            <a:r>
              <a:rPr lang="en-GB" sz="1600" b="0" i="0" dirty="0">
                <a:solidFill>
                  <a:srgbClr val="222222"/>
                </a:solidFill>
                <a:effectLst/>
                <a:latin typeface="+mn-lt"/>
              </a:rPr>
              <a:t>It lowers the risk of conditions including cancer, dementia, heart disease and stroke </a:t>
            </a:r>
          </a:p>
          <a:p>
            <a:pPr marL="742950" lvl="1" indent="-285750">
              <a:buFont typeface="Arial" panose="020B0604020202020204" pitchFamily="34" charset="0"/>
              <a:buChar char="•"/>
            </a:pPr>
            <a:r>
              <a:rPr lang="en-GB" sz="1600" b="0" i="0" dirty="0">
                <a:solidFill>
                  <a:srgbClr val="222222"/>
                </a:solidFill>
                <a:effectLst/>
                <a:latin typeface="+mn-lt"/>
              </a:rPr>
              <a:t>It can lessen the risk of type 2 diabetes by 30-40%  </a:t>
            </a:r>
          </a:p>
          <a:p>
            <a:pPr marL="742950" lvl="1" indent="-285750">
              <a:buFont typeface="Arial" panose="020B0604020202020204" pitchFamily="34" charset="0"/>
              <a:buChar char="•"/>
            </a:pPr>
            <a:r>
              <a:rPr lang="en-GB" sz="1600" b="0" i="0" dirty="0">
                <a:solidFill>
                  <a:srgbClr val="222222"/>
                </a:solidFill>
                <a:effectLst/>
                <a:latin typeface="+mn-lt"/>
              </a:rPr>
              <a:t>It boosts mental wellbeing, reduces anxiety and depression, connects people, and enhances happiness and self-esteem  </a:t>
            </a:r>
          </a:p>
          <a:p>
            <a:pPr marL="742950" lvl="1" indent="-285750">
              <a:buFont typeface="Arial" panose="020B0604020202020204" pitchFamily="34" charset="0"/>
              <a:buChar char="•"/>
            </a:pPr>
            <a:r>
              <a:rPr lang="en-GB" sz="1600" b="0" i="0" dirty="0">
                <a:solidFill>
                  <a:srgbClr val="222222"/>
                </a:solidFill>
                <a:effectLst/>
                <a:latin typeface="+mn-lt"/>
              </a:rPr>
              <a:t>It helps people living with chronic illness to manage their condition </a:t>
            </a:r>
          </a:p>
          <a:p>
            <a:pPr marL="742950" lvl="1" indent="-285750">
              <a:buFont typeface="Arial" panose="020B0604020202020204" pitchFamily="34" charset="0"/>
              <a:buChar char="•"/>
            </a:pPr>
            <a:r>
              <a:rPr lang="en-GB" sz="1600" b="0" i="0" dirty="0">
                <a:solidFill>
                  <a:srgbClr val="222222"/>
                </a:solidFill>
                <a:effectLst/>
                <a:latin typeface="+mn-lt"/>
              </a:rPr>
              <a:t>It plays a vital role in maintaining a healthy body weight, getting a good night’s sleep, and feeling more energised </a:t>
            </a:r>
          </a:p>
          <a:p>
            <a:pPr marL="742950" lvl="1" indent="-285750">
              <a:buFont typeface="Arial" panose="020B0604020202020204" pitchFamily="34" charset="0"/>
              <a:buChar char="•"/>
            </a:pPr>
            <a:r>
              <a:rPr lang="en-GB" sz="1600" b="0" i="0" dirty="0">
                <a:solidFill>
                  <a:srgbClr val="222222"/>
                </a:solidFill>
                <a:effectLst/>
                <a:latin typeface="+mn-lt"/>
              </a:rPr>
              <a:t>And it can help you cut back on unhealthy habits like smoking, so that you live better, for longer </a:t>
            </a:r>
          </a:p>
          <a:p>
            <a:pPr algn="l">
              <a:buFont typeface="Arial" panose="020B0604020202020204" pitchFamily="34" charset="0"/>
              <a:buChar char="•"/>
            </a:pPr>
            <a:endParaRPr lang="en-GB" sz="1600" b="0" i="0" dirty="0">
              <a:solidFill>
                <a:srgbClr val="222222"/>
              </a:solidFill>
              <a:effectLst/>
              <a:latin typeface="+mn-lt"/>
            </a:endParaRPr>
          </a:p>
          <a:p>
            <a:pPr algn="l"/>
            <a:r>
              <a:rPr lang="en-GB" sz="1600" b="0" i="0" dirty="0">
                <a:solidFill>
                  <a:srgbClr val="222222"/>
                </a:solidFill>
                <a:effectLst/>
                <a:latin typeface="+mn-lt"/>
              </a:rPr>
              <a:t>But many barriers prevent people from taking their first step. Lack of time or motivation can discourage us. Or we may feel too self-conscious to try something new. Perhaps health issues, disabilities or cultural reasons stop us from engaging. Or we can’t stretch to the cost of training shoes. </a:t>
            </a:r>
          </a:p>
          <a:p>
            <a:pPr marL="285750" indent="-285750">
              <a:buFont typeface="Arial" panose="020B0604020202020204" pitchFamily="34" charset="0"/>
              <a:buChar char="•"/>
            </a:pPr>
            <a:endParaRPr lang="en-US" altLang="en-US" sz="1600" dirty="0">
              <a:latin typeface="+mn-lt"/>
              <a:cs typeface="Poppins" panose="00000500000000000000" pitchFamily="2" charset="0"/>
            </a:endParaRPr>
          </a:p>
        </p:txBody>
      </p:sp>
      <p:sp>
        <p:nvSpPr>
          <p:cNvPr id="10" name="Action Button: Go Home 9">
            <a:hlinkClick r:id="" action="ppaction://hlinkshowjump?jump=firstslide" highlightClick="1"/>
            <a:extLst>
              <a:ext uri="{FF2B5EF4-FFF2-40B4-BE49-F238E27FC236}">
                <a16:creationId xmlns:a16="http://schemas.microsoft.com/office/drawing/2014/main" id="{3741980A-1D99-74F0-4E7D-934F66FEB6E7}"/>
              </a:ext>
            </a:extLst>
          </p:cNvPr>
          <p:cNvSpPr/>
          <p:nvPr/>
        </p:nvSpPr>
        <p:spPr>
          <a:xfrm>
            <a:off x="11367911" y="6081030"/>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Go Back or Previous 11">
            <a:hlinkClick r:id="rId3" action="ppaction://hlinksldjump" highlightClick="1"/>
            <a:extLst>
              <a:ext uri="{FF2B5EF4-FFF2-40B4-BE49-F238E27FC236}">
                <a16:creationId xmlns:a16="http://schemas.microsoft.com/office/drawing/2014/main" id="{8196E20F-6FD8-B467-2CC0-7DCFC92EA6C7}"/>
              </a:ext>
            </a:extLst>
          </p:cNvPr>
          <p:cNvSpPr/>
          <p:nvPr/>
        </p:nvSpPr>
        <p:spPr>
          <a:xfrm>
            <a:off x="10524625" y="6081030"/>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descr="National Academey Social Prescribing (NASP)">
            <a:hlinkClick r:id="rId4"/>
            <a:extLst>
              <a:ext uri="{FF2B5EF4-FFF2-40B4-BE49-F238E27FC236}">
                <a16:creationId xmlns:a16="http://schemas.microsoft.com/office/drawing/2014/main" id="{F357F51A-C5E9-7625-E727-6C726305A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412" y="2020161"/>
            <a:ext cx="2857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port England Logo Blue (RGB)">
            <a:hlinkClick r:id="rId6"/>
            <a:extLst>
              <a:ext uri="{FF2B5EF4-FFF2-40B4-BE49-F238E27FC236}">
                <a16:creationId xmlns:a16="http://schemas.microsoft.com/office/drawing/2014/main" id="{73F7705E-EBFA-3EA3-F2CB-A59535E0657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1669" y="723784"/>
            <a:ext cx="2991617" cy="1211756"/>
          </a:xfrm>
          <a:prstGeom prst="rect">
            <a:avLst/>
          </a:prstGeom>
          <a:noFill/>
          <a:ln>
            <a:noFill/>
          </a:ln>
        </p:spPr>
      </p:pic>
      <p:sp>
        <p:nvSpPr>
          <p:cNvPr id="6" name="Round Diagonal Corner of Rectangle 8">
            <a:extLst>
              <a:ext uri="{FF2B5EF4-FFF2-40B4-BE49-F238E27FC236}">
                <a16:creationId xmlns:a16="http://schemas.microsoft.com/office/drawing/2014/main" id="{CA08D49E-AE24-FB8C-BEB0-A2F766C7DE49}"/>
              </a:ext>
            </a:extLst>
          </p:cNvPr>
          <p:cNvSpPr/>
          <p:nvPr/>
        </p:nvSpPr>
        <p:spPr>
          <a:xfrm>
            <a:off x="9140585" y="4480651"/>
            <a:ext cx="2567154" cy="1258491"/>
          </a:xfrm>
          <a:prstGeom prst="round2DiagRect">
            <a:avLst>
              <a:gd name="adj1" fmla="val 0"/>
              <a:gd name="adj2" fmla="val 12843"/>
            </a:avLst>
          </a:prstGeom>
          <a:solidFill>
            <a:schemeClr val="accent2">
              <a:lumMod val="60000"/>
              <a:lumOff val="40000"/>
            </a:schemeClr>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432000" tIns="432000" rIns="432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1800" dirty="0">
              <a:effectLst>
                <a:outerShdw blurRad="762000" dist="50800" dir="14100000" sx="130000" sy="130000" algn="ctr" rotWithShape="0">
                  <a:schemeClr val="accent1">
                    <a:alpha val="20000"/>
                  </a:schemeClr>
                </a:outerShdw>
              </a:effectLst>
              <a:latin typeface="Poppins Light" pitchFamily="2" charset="77"/>
            </a:endParaRPr>
          </a:p>
        </p:txBody>
      </p:sp>
      <p:sp>
        <p:nvSpPr>
          <p:cNvPr id="8" name="TextBox 7">
            <a:extLst>
              <a:ext uri="{FF2B5EF4-FFF2-40B4-BE49-F238E27FC236}">
                <a16:creationId xmlns:a16="http://schemas.microsoft.com/office/drawing/2014/main" id="{34A409CB-61AF-FF3E-D6C1-D23F44C6445E}"/>
              </a:ext>
            </a:extLst>
          </p:cNvPr>
          <p:cNvSpPr txBox="1"/>
          <p:nvPr/>
        </p:nvSpPr>
        <p:spPr>
          <a:xfrm>
            <a:off x="9304232" y="4538813"/>
            <a:ext cx="2239860" cy="1200329"/>
          </a:xfrm>
          <a:prstGeom prst="rect">
            <a:avLst/>
          </a:prstGeom>
          <a:noFill/>
        </p:spPr>
        <p:txBody>
          <a:bodyPr wrap="square" rtlCol="0">
            <a:spAutoFit/>
          </a:bodyPr>
          <a:lstStyle/>
          <a:p>
            <a:r>
              <a:rPr lang="en-GB" dirty="0">
                <a:solidFill>
                  <a:schemeClr val="bg1"/>
                </a:solidFill>
              </a:rPr>
              <a:t>For more information please visit – </a:t>
            </a:r>
            <a:r>
              <a:rPr lang="en-GB" dirty="0">
                <a:solidFill>
                  <a:schemeClr val="bg1"/>
                </a:solidFill>
                <a:hlinkClick r:id="rId8" tooltip="NASP ‘Social prescribing and Physical Activity "/>
              </a:rPr>
              <a:t>NASP ‘Social prescribing and Physical Activity </a:t>
            </a:r>
            <a:endParaRPr lang="en-GB" dirty="0">
              <a:solidFill>
                <a:schemeClr val="bg1"/>
              </a:solidFill>
            </a:endParaRPr>
          </a:p>
        </p:txBody>
      </p:sp>
    </p:spTree>
    <p:extLst>
      <p:ext uri="{BB962C8B-B14F-4D97-AF65-F5344CB8AC3E}">
        <p14:creationId xmlns:p14="http://schemas.microsoft.com/office/powerpoint/2010/main" val="243489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8351-3EF0-6626-14D5-B106E91E23E6}"/>
              </a:ext>
            </a:extLst>
          </p:cNvPr>
          <p:cNvSpPr>
            <a:spLocks noGrp="1"/>
          </p:cNvSpPr>
          <p:nvPr>
            <p:ph type="title"/>
          </p:nvPr>
        </p:nvSpPr>
        <p:spPr>
          <a:xfrm>
            <a:off x="2126512" y="231701"/>
            <a:ext cx="9220939" cy="1143000"/>
          </a:xfrm>
        </p:spPr>
        <p:txBody>
          <a:bodyPr/>
          <a:lstStyle/>
          <a:p>
            <a:r>
              <a:rPr lang="en-US" sz="4800" dirty="0">
                <a:solidFill>
                  <a:schemeClr val="tx1"/>
                </a:solidFill>
              </a:rPr>
              <a:t>Active Partnerships</a:t>
            </a:r>
            <a:endParaRPr lang="en-GB" dirty="0">
              <a:solidFill>
                <a:schemeClr val="tx1"/>
              </a:solidFill>
            </a:endParaRPr>
          </a:p>
        </p:txBody>
      </p:sp>
      <p:sp>
        <p:nvSpPr>
          <p:cNvPr id="3" name="Text Placeholder 2">
            <a:extLst>
              <a:ext uri="{FF2B5EF4-FFF2-40B4-BE49-F238E27FC236}">
                <a16:creationId xmlns:a16="http://schemas.microsoft.com/office/drawing/2014/main" id="{8C70F4A3-F44D-27F0-4E33-CF420CEF4C11}"/>
              </a:ext>
            </a:extLst>
          </p:cNvPr>
          <p:cNvSpPr>
            <a:spLocks noGrp="1"/>
          </p:cNvSpPr>
          <p:nvPr>
            <p:ph type="body" sz="half" idx="1"/>
          </p:nvPr>
        </p:nvSpPr>
        <p:spPr>
          <a:xfrm>
            <a:off x="2126512" y="1346662"/>
            <a:ext cx="9611833" cy="2996738"/>
          </a:xfrm>
        </p:spPr>
        <p:txBody>
          <a:bodyPr>
            <a:normAutofit fontScale="25000" lnSpcReduction="20000"/>
          </a:bodyPr>
          <a:lstStyle/>
          <a:p>
            <a:pPr marL="285750" indent="-285750">
              <a:spcBef>
                <a:spcPts val="0"/>
              </a:spcBef>
            </a:pPr>
            <a:r>
              <a:rPr lang="en-US" sz="7200" dirty="0"/>
              <a:t>43 Active Partnerships across England</a:t>
            </a:r>
          </a:p>
          <a:p>
            <a:pPr marL="285750" indent="-285750">
              <a:spcBef>
                <a:spcPts val="0"/>
              </a:spcBef>
            </a:pPr>
            <a:endParaRPr lang="en-US" sz="7200" dirty="0"/>
          </a:p>
          <a:p>
            <a:pPr marL="285750" indent="-285750">
              <a:spcBef>
                <a:spcPts val="0"/>
              </a:spcBef>
            </a:pPr>
            <a:r>
              <a:rPr lang="en-US" sz="7200" dirty="0"/>
              <a:t>A unique feature is their independence, working across all activities, providers and audiences, focused on the needs of their local communities.</a:t>
            </a:r>
          </a:p>
          <a:p>
            <a:pPr marL="285750" indent="-285750">
              <a:spcBef>
                <a:spcPts val="0"/>
              </a:spcBef>
            </a:pPr>
            <a:endParaRPr lang="en-US" sz="7200" dirty="0"/>
          </a:p>
          <a:p>
            <a:pPr marL="285750" indent="-285750">
              <a:spcBef>
                <a:spcPts val="0"/>
              </a:spcBef>
            </a:pPr>
            <a:r>
              <a:rPr lang="en-US" sz="7200" dirty="0"/>
              <a:t>All working on the same challenge: physical inactivity and the inequalities within this.</a:t>
            </a:r>
          </a:p>
          <a:p>
            <a:pPr marL="285750" indent="-285750">
              <a:spcBef>
                <a:spcPts val="0"/>
              </a:spcBef>
            </a:pPr>
            <a:endParaRPr lang="en-US" sz="7200" dirty="0"/>
          </a:p>
          <a:p>
            <a:pPr marL="285750" indent="-285750">
              <a:spcBef>
                <a:spcPts val="0"/>
              </a:spcBef>
            </a:pPr>
            <a:r>
              <a:rPr lang="en-US" sz="7200" dirty="0"/>
              <a:t>Work collaboratively with a range of National and Local stakeholders, across sectors, taking a whole systems approach, working in a place-based way to….</a:t>
            </a:r>
          </a:p>
          <a:p>
            <a:pPr marL="0" indent="0" algn="ctr">
              <a:spcBef>
                <a:spcPts val="0"/>
              </a:spcBef>
              <a:buNone/>
            </a:pPr>
            <a:endParaRPr lang="en-US" sz="7200" dirty="0"/>
          </a:p>
          <a:p>
            <a:pPr marL="0" indent="0" algn="ctr">
              <a:spcBef>
                <a:spcPts val="0"/>
              </a:spcBef>
              <a:buNone/>
            </a:pPr>
            <a:r>
              <a:rPr lang="en-US" sz="7200" b="1" i="1" dirty="0">
                <a:solidFill>
                  <a:schemeClr val="accent1"/>
                </a:solidFill>
              </a:rPr>
              <a:t>Create the conditions for an active nation</a:t>
            </a:r>
          </a:p>
          <a:p>
            <a:pPr marL="0" indent="0" algn="ctr">
              <a:spcBef>
                <a:spcPts val="0"/>
              </a:spcBef>
              <a:buNone/>
            </a:pPr>
            <a:endParaRPr lang="en-US" sz="7200" dirty="0"/>
          </a:p>
          <a:p>
            <a:pPr marL="0" indent="0" algn="ctr">
              <a:spcBef>
                <a:spcPts val="0"/>
              </a:spcBef>
              <a:buNone/>
            </a:pPr>
            <a:r>
              <a:rPr lang="en-US" sz="7200" dirty="0"/>
              <a:t>Our shared purpose and shared ambition with Sport England: </a:t>
            </a:r>
          </a:p>
          <a:p>
            <a:pPr marL="0" indent="0" algn="ctr">
              <a:spcBef>
                <a:spcPts val="0"/>
              </a:spcBef>
              <a:buNone/>
            </a:pPr>
            <a:r>
              <a:rPr lang="en-US" sz="7200" b="1" dirty="0"/>
              <a:t>To grow a Movement for Movement beyond ourselves</a:t>
            </a:r>
          </a:p>
          <a:p>
            <a:pPr marL="0" indent="0" algn="ctr">
              <a:spcBef>
                <a:spcPts val="0"/>
              </a:spcBef>
              <a:buNone/>
            </a:pPr>
            <a:endParaRPr lang="en-US" sz="7200" b="1" dirty="0"/>
          </a:p>
          <a:p>
            <a:pPr>
              <a:spcBef>
                <a:spcPts val="0"/>
              </a:spcBef>
            </a:pPr>
            <a:r>
              <a:rPr lang="en-US" sz="7200" b="1" dirty="0">
                <a:latin typeface="Calibri"/>
                <a:cs typeface="Calibri"/>
              </a:rPr>
              <a:t>To get in touch with your Active Partnership, use our</a:t>
            </a:r>
            <a:r>
              <a:rPr lang="en-US" sz="7200" dirty="0">
                <a:latin typeface="Calibri"/>
                <a:cs typeface="Calibri"/>
              </a:rPr>
              <a:t> </a:t>
            </a:r>
            <a:r>
              <a:rPr lang="en-US" sz="7200" dirty="0">
                <a:latin typeface="Calibri"/>
                <a:cs typeface="Calibri"/>
                <a:hlinkClick r:id="rId3"/>
              </a:rPr>
              <a:t>interactive map</a:t>
            </a:r>
            <a:r>
              <a:rPr lang="en-US" sz="7200" dirty="0">
                <a:latin typeface="Calibri"/>
                <a:cs typeface="Calibri"/>
              </a:rPr>
              <a:t>.</a:t>
            </a:r>
          </a:p>
          <a:p>
            <a:pPr>
              <a:spcBef>
                <a:spcPts val="0"/>
              </a:spcBef>
            </a:pPr>
            <a:endParaRPr lang="en-US" sz="2400" dirty="0"/>
          </a:p>
          <a:p>
            <a:pPr marL="0" indent="0">
              <a:buNone/>
            </a:pPr>
            <a:endParaRPr lang="en-GB" dirty="0"/>
          </a:p>
        </p:txBody>
      </p:sp>
      <p:pic>
        <p:nvPicPr>
          <p:cNvPr id="5" name="Picture 4">
            <a:extLst>
              <a:ext uri="{FF2B5EF4-FFF2-40B4-BE49-F238E27FC236}">
                <a16:creationId xmlns:a16="http://schemas.microsoft.com/office/drawing/2014/main" id="{76EF3353-153E-F45F-16FA-71479501B26A}"/>
              </a:ext>
            </a:extLst>
          </p:cNvPr>
          <p:cNvPicPr>
            <a:picLocks noChangeAspect="1"/>
          </p:cNvPicPr>
          <p:nvPr/>
        </p:nvPicPr>
        <p:blipFill>
          <a:blip r:embed="rId4"/>
          <a:stretch>
            <a:fillRect/>
          </a:stretch>
        </p:blipFill>
        <p:spPr>
          <a:xfrm>
            <a:off x="-1" y="4230139"/>
            <a:ext cx="1996817" cy="2627862"/>
          </a:xfrm>
          <a:prstGeom prst="rect">
            <a:avLst/>
          </a:prstGeom>
        </p:spPr>
      </p:pic>
      <p:pic>
        <p:nvPicPr>
          <p:cNvPr id="7" name="Picture 6">
            <a:extLst>
              <a:ext uri="{FF2B5EF4-FFF2-40B4-BE49-F238E27FC236}">
                <a16:creationId xmlns:a16="http://schemas.microsoft.com/office/drawing/2014/main" id="{BAF0A99D-84B7-9C38-CF73-C829C2272142}"/>
              </a:ext>
            </a:extLst>
          </p:cNvPr>
          <p:cNvPicPr>
            <a:picLocks noChangeAspect="1"/>
          </p:cNvPicPr>
          <p:nvPr/>
        </p:nvPicPr>
        <p:blipFill>
          <a:blip r:embed="rId5"/>
          <a:stretch>
            <a:fillRect/>
          </a:stretch>
        </p:blipFill>
        <p:spPr>
          <a:xfrm>
            <a:off x="0" y="1817513"/>
            <a:ext cx="1996817" cy="2642846"/>
          </a:xfrm>
          <a:prstGeom prst="rect">
            <a:avLst/>
          </a:prstGeom>
        </p:spPr>
      </p:pic>
      <p:pic>
        <p:nvPicPr>
          <p:cNvPr id="9" name="Picture 8">
            <a:extLst>
              <a:ext uri="{FF2B5EF4-FFF2-40B4-BE49-F238E27FC236}">
                <a16:creationId xmlns:a16="http://schemas.microsoft.com/office/drawing/2014/main" id="{D1CE490F-1808-35D5-78D7-9EDD78A8D821}"/>
              </a:ext>
            </a:extLst>
          </p:cNvPr>
          <p:cNvPicPr>
            <a:picLocks noChangeAspect="1"/>
          </p:cNvPicPr>
          <p:nvPr/>
        </p:nvPicPr>
        <p:blipFill>
          <a:blip r:embed="rId6"/>
          <a:stretch>
            <a:fillRect/>
          </a:stretch>
        </p:blipFill>
        <p:spPr>
          <a:xfrm>
            <a:off x="0" y="0"/>
            <a:ext cx="1996817" cy="2410971"/>
          </a:xfrm>
          <a:prstGeom prst="rect">
            <a:avLst/>
          </a:prstGeom>
        </p:spPr>
      </p:pic>
      <p:sp>
        <p:nvSpPr>
          <p:cNvPr id="4" name="Action Button: Go Home 3">
            <a:hlinkClick r:id="" action="ppaction://hlinkshowjump?jump=firstslide" highlightClick="1"/>
            <a:extLst>
              <a:ext uri="{FF2B5EF4-FFF2-40B4-BE49-F238E27FC236}">
                <a16:creationId xmlns:a16="http://schemas.microsoft.com/office/drawing/2014/main" id="{483AD6A6-E414-61BD-3AC0-E93BFB4A88EC}"/>
              </a:ext>
            </a:extLst>
          </p:cNvPr>
          <p:cNvSpPr/>
          <p:nvPr/>
        </p:nvSpPr>
        <p:spPr>
          <a:xfrm>
            <a:off x="11267428" y="4874111"/>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Back or Previous 5">
            <a:hlinkClick r:id="rId7" action="ppaction://hlinksldjump" highlightClick="1"/>
            <a:extLst>
              <a:ext uri="{FF2B5EF4-FFF2-40B4-BE49-F238E27FC236}">
                <a16:creationId xmlns:a16="http://schemas.microsoft.com/office/drawing/2014/main" id="{690DCEED-1994-B9D1-09DD-A09484CF86B7}"/>
              </a:ext>
            </a:extLst>
          </p:cNvPr>
          <p:cNvSpPr/>
          <p:nvPr/>
        </p:nvSpPr>
        <p:spPr>
          <a:xfrm>
            <a:off x="10424142" y="4874111"/>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9074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A5C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789263-BCAE-EB1A-5DB2-6139AEC8EFA0}"/>
              </a:ext>
            </a:extLst>
          </p:cNvPr>
          <p:cNvSpPr>
            <a:spLocks noGrp="1"/>
          </p:cNvSpPr>
          <p:nvPr>
            <p:ph type="title"/>
          </p:nvPr>
        </p:nvSpPr>
        <p:spPr>
          <a:xfrm>
            <a:off x="581025" y="417654"/>
            <a:ext cx="10772775" cy="1325563"/>
          </a:xfrm>
        </p:spPr>
        <p:txBody>
          <a:bodyPr/>
          <a:lstStyle/>
          <a:p>
            <a:r>
              <a:rPr lang="en-GB" b="1" dirty="0">
                <a:solidFill>
                  <a:schemeClr val="bg1">
                    <a:lumMod val="95000"/>
                  </a:schemeClr>
                </a:solidFill>
                <a:latin typeface="+mn-lt"/>
                <a:ea typeface="+mn-ea"/>
                <a:cs typeface="Poppins SemiBold" panose="02000000000000000000" pitchFamily="2" charset="77"/>
              </a:rPr>
              <a:t>Exploring Social Prescribing and Physical Activity  </a:t>
            </a:r>
          </a:p>
        </p:txBody>
      </p:sp>
      <p:sp>
        <p:nvSpPr>
          <p:cNvPr id="9" name="TextBox 8">
            <a:extLst>
              <a:ext uri="{FF2B5EF4-FFF2-40B4-BE49-F238E27FC236}">
                <a16:creationId xmlns:a16="http://schemas.microsoft.com/office/drawing/2014/main" id="{3D03EEB8-9DF2-1469-6B49-F93CFDDFD73F}"/>
              </a:ext>
            </a:extLst>
          </p:cNvPr>
          <p:cNvSpPr txBox="1"/>
          <p:nvPr/>
        </p:nvSpPr>
        <p:spPr>
          <a:xfrm>
            <a:off x="513347" y="2025117"/>
            <a:ext cx="11165305" cy="1356910"/>
          </a:xfrm>
          <a:prstGeom prst="rect">
            <a:avLst/>
          </a:prstGeom>
          <a:noFill/>
        </p:spPr>
        <p:txBody>
          <a:bodyPr wrap="square" rtlCol="0">
            <a:spAutoFit/>
          </a:bodyPr>
          <a:lstStyle/>
          <a:p>
            <a:pPr>
              <a:lnSpc>
                <a:spcPct val="106000"/>
              </a:lnSpc>
              <a:spcAft>
                <a:spcPts val="800"/>
              </a:spcAft>
            </a:pPr>
            <a:r>
              <a:rPr lang="en-GB" dirty="0">
                <a:solidFill>
                  <a:schemeClr val="bg1"/>
                </a:solidFill>
                <a:effectLst/>
              </a:rPr>
              <a:t>This tool can help you explore your knowledge about key issues relevant to Physical Activity within Social Prescribing.</a:t>
            </a:r>
            <a:endParaRPr lang="en-GB" dirty="0">
              <a:solidFill>
                <a:schemeClr val="bg1"/>
              </a:solidFill>
              <a:ea typeface="Calibri" panose="020F0502020204030204" pitchFamily="34" charset="0"/>
              <a:cs typeface="Poppins" panose="00000500000000000000" pitchFamily="2" charset="0"/>
            </a:endParaRPr>
          </a:p>
          <a:p>
            <a:pPr>
              <a:lnSpc>
                <a:spcPct val="106000"/>
              </a:lnSpc>
            </a:pPr>
            <a:r>
              <a:rPr lang="en-GB" dirty="0">
                <a:solidFill>
                  <a:schemeClr val="bg1"/>
                </a:solidFill>
                <a:ea typeface="Calibri" panose="020F0502020204030204" pitchFamily="34" charset="0"/>
                <a:cs typeface="Poppins" panose="00000500000000000000" pitchFamily="2" charset="0"/>
              </a:rPr>
              <a:t>By using this tool, we hope you will be able to identify what you currently know about the local systems, key stakeholders, gaps in knowledge and possible opportunities for your organisation to develop. You will create an action plan which will help you prioritise your work in this area. </a:t>
            </a:r>
          </a:p>
        </p:txBody>
      </p:sp>
      <p:sp>
        <p:nvSpPr>
          <p:cNvPr id="17" name="Action Button: Go Home 16">
            <a:hlinkClick r:id="" action="ppaction://hlinkshowjump?jump=firstslide" highlightClick="1"/>
            <a:extLst>
              <a:ext uri="{FF2B5EF4-FFF2-40B4-BE49-F238E27FC236}">
                <a16:creationId xmlns:a16="http://schemas.microsoft.com/office/drawing/2014/main" id="{B6FE484F-6BFE-0A0B-F3C0-E5DCE4D60C5E}"/>
              </a:ext>
            </a:extLst>
          </p:cNvPr>
          <p:cNvSpPr/>
          <p:nvPr/>
        </p:nvSpPr>
        <p:spPr>
          <a:xfrm>
            <a:off x="11277601"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ction Button: Go Back or Previous 17">
            <a:hlinkClick r:id="" action="ppaction://hlinkshowjump?jump=firstslide" highlightClick="1"/>
            <a:extLst>
              <a:ext uri="{FF2B5EF4-FFF2-40B4-BE49-F238E27FC236}">
                <a16:creationId xmlns:a16="http://schemas.microsoft.com/office/drawing/2014/main" id="{832F0EDD-4F91-29B0-7522-ED5DE8F44044}"/>
              </a:ext>
            </a:extLst>
          </p:cNvPr>
          <p:cNvSpPr/>
          <p:nvPr/>
        </p:nvSpPr>
        <p:spPr>
          <a:xfrm>
            <a:off x="10434315"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 Diagonal Corner of Rectangle 11">
            <a:extLst>
              <a:ext uri="{FF2B5EF4-FFF2-40B4-BE49-F238E27FC236}">
                <a16:creationId xmlns:a16="http://schemas.microsoft.com/office/drawing/2014/main" id="{CA7A2232-391D-3FEB-6026-03E7FDB0C1FD}"/>
              </a:ext>
            </a:extLst>
          </p:cNvPr>
          <p:cNvSpPr/>
          <p:nvPr/>
        </p:nvSpPr>
        <p:spPr>
          <a:xfrm>
            <a:off x="513347" y="4670752"/>
            <a:ext cx="2895600" cy="1667978"/>
          </a:xfrm>
          <a:prstGeom prst="round2DiagRect">
            <a:avLst>
              <a:gd name="adj1" fmla="val 0"/>
              <a:gd name="adj2" fmla="val 12843"/>
            </a:avLst>
          </a:prstGeom>
          <a:solidFill>
            <a:schemeClr val="bg1"/>
          </a:solidFill>
          <a:ln>
            <a:noFill/>
          </a:ln>
          <a:effectLst>
            <a:outerShdw dist="101600" dir="3000000" sx="101000" sy="101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0070C0"/>
                </a:solidFill>
                <a:cs typeface="Poppins" panose="00000500000000000000" pitchFamily="2" charset="0"/>
                <a:hlinkClick r:id="rId2" action="ppaction://hlinksldjump" tooltip="Step by step guide to the Exploratory tool">
                  <a:extLst>
                    <a:ext uri="{A12FA001-AC4F-418D-AE19-62706E023703}">
                      <ahyp:hlinkClr xmlns:ahyp="http://schemas.microsoft.com/office/drawing/2018/hyperlinkcolor" xmlns="" val="tx"/>
                    </a:ext>
                  </a:extLst>
                </a:hlinkClick>
              </a:rPr>
              <a:t>Step by step guide to the Exploratory</a:t>
            </a:r>
            <a:r>
              <a:rPr kumimoji="0" lang="en-GB" sz="1800" b="1" i="0" u="none" strike="noStrike" kern="1200" cap="none" spc="0" normalizeH="0" baseline="0" noProof="0" dirty="0">
                <a:ln>
                  <a:noFill/>
                </a:ln>
                <a:solidFill>
                  <a:srgbClr val="0070C0"/>
                </a:solidFill>
                <a:effectLst/>
                <a:uLnTx/>
                <a:uFillTx/>
                <a:cs typeface="Poppins" panose="00000500000000000000" pitchFamily="2" charset="0"/>
                <a:hlinkClick r:id="rId2" action="ppaction://hlinksldjump" tooltip="Step by step guide to the Exploratory tool">
                  <a:extLst>
                    <a:ext uri="{A12FA001-AC4F-418D-AE19-62706E023703}">
                      <ahyp:hlinkClr xmlns:ahyp="http://schemas.microsoft.com/office/drawing/2018/hyperlinkcolor" xmlns="" val="tx"/>
                    </a:ext>
                  </a:extLst>
                </a:hlinkClick>
              </a:rPr>
              <a:t> tool</a:t>
            </a:r>
            <a:endParaRPr kumimoji="0" lang="en-GB" sz="1800" b="1" i="0" u="none" strike="noStrike" kern="1200" cap="none" spc="0" normalizeH="0" baseline="0" noProof="0" dirty="0">
              <a:ln>
                <a:noFill/>
              </a:ln>
              <a:solidFill>
                <a:srgbClr val="0070C0"/>
              </a:solidFill>
              <a:effectLst/>
              <a:uLnTx/>
              <a:uFillTx/>
              <a:ea typeface="+mn-ea"/>
              <a:cs typeface="Poppins" panose="00000500000000000000" pitchFamily="2" charset="0"/>
            </a:endParaRPr>
          </a:p>
        </p:txBody>
      </p:sp>
      <p:sp>
        <p:nvSpPr>
          <p:cNvPr id="4" name="Round Diagonal Corner of Rectangle 11">
            <a:extLst>
              <a:ext uri="{FF2B5EF4-FFF2-40B4-BE49-F238E27FC236}">
                <a16:creationId xmlns:a16="http://schemas.microsoft.com/office/drawing/2014/main" id="{5E686739-682E-5324-1510-1200DA4CAC72}"/>
              </a:ext>
            </a:extLst>
          </p:cNvPr>
          <p:cNvSpPr/>
          <p:nvPr/>
        </p:nvSpPr>
        <p:spPr>
          <a:xfrm>
            <a:off x="3785715" y="4670752"/>
            <a:ext cx="2895600" cy="1667978"/>
          </a:xfrm>
          <a:prstGeom prst="round2DiagRect">
            <a:avLst>
              <a:gd name="adj1" fmla="val 0"/>
              <a:gd name="adj2" fmla="val 12843"/>
            </a:avLst>
          </a:prstGeom>
          <a:solidFill>
            <a:schemeClr val="bg1"/>
          </a:solidFill>
          <a:ln>
            <a:noFill/>
          </a:ln>
          <a:effectLst>
            <a:outerShdw dist="101600" dir="3000000" sx="101000" sy="101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1800" b="1" dirty="0">
                <a:solidFill>
                  <a:srgbClr val="156375"/>
                </a:solidFill>
                <a:cs typeface="Poppins" panose="00000500000000000000" pitchFamily="2" charset="0"/>
                <a:hlinkClick r:id="rId3" tooltip="Exploratory Tool template"/>
              </a:rPr>
              <a:t>Exploratory Tool Template</a:t>
            </a:r>
            <a:endParaRPr lang="en-GB" sz="1800" b="1" dirty="0">
              <a:solidFill>
                <a:srgbClr val="156375"/>
              </a:solidFill>
              <a:cs typeface="Poppins" panose="00000500000000000000" pitchFamily="2" charset="0"/>
            </a:endParaRPr>
          </a:p>
        </p:txBody>
      </p:sp>
      <p:sp>
        <p:nvSpPr>
          <p:cNvPr id="5" name="Round Diagonal Corner of Rectangle 11">
            <a:extLst>
              <a:ext uri="{FF2B5EF4-FFF2-40B4-BE49-F238E27FC236}">
                <a16:creationId xmlns:a16="http://schemas.microsoft.com/office/drawing/2014/main" id="{FDE57272-3E5F-3571-7A3D-FB436A91E3BE}"/>
              </a:ext>
            </a:extLst>
          </p:cNvPr>
          <p:cNvSpPr/>
          <p:nvPr/>
        </p:nvSpPr>
        <p:spPr>
          <a:xfrm>
            <a:off x="7058083" y="4670752"/>
            <a:ext cx="2895600" cy="1667978"/>
          </a:xfrm>
          <a:prstGeom prst="round2DiagRect">
            <a:avLst>
              <a:gd name="adj1" fmla="val 0"/>
              <a:gd name="adj2" fmla="val 12843"/>
            </a:avLst>
          </a:prstGeom>
          <a:solidFill>
            <a:schemeClr val="bg1"/>
          </a:solidFill>
          <a:ln>
            <a:noFill/>
          </a:ln>
          <a:effectLst>
            <a:outerShdw dist="101600" dir="3000000" sx="101000" sy="101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1800" b="1" dirty="0">
                <a:solidFill>
                  <a:srgbClr val="156375"/>
                </a:solidFill>
                <a:cs typeface="Poppins" panose="00000500000000000000" pitchFamily="2" charset="0"/>
                <a:hlinkClick r:id="rId4" tooltip="Action Plan Templates"/>
              </a:rPr>
              <a:t>Action Plan Template</a:t>
            </a:r>
            <a:endParaRPr lang="en-GB" sz="1800" b="1" dirty="0">
              <a:solidFill>
                <a:srgbClr val="156375"/>
              </a:solidFill>
              <a:cs typeface="Poppins" panose="00000500000000000000" pitchFamily="2" charset="0"/>
            </a:endParaRPr>
          </a:p>
          <a:p>
            <a:pPr algn="ctr"/>
            <a:endParaRPr lang="en-US" sz="2000" dirty="0">
              <a:solidFill>
                <a:srgbClr val="156375"/>
              </a:solidFill>
              <a:effectLst>
                <a:outerShdw blurRad="762000" dist="50800" dir="14100000" sx="130000" sy="130000" algn="ctr" rotWithShape="0">
                  <a:schemeClr val="accent1">
                    <a:alpha val="20000"/>
                  </a:schemeClr>
                </a:outerShdw>
              </a:effectLst>
              <a:cs typeface="Poppins" panose="02000000000000000000" pitchFamily="2" charset="77"/>
            </a:endParaRPr>
          </a:p>
        </p:txBody>
      </p:sp>
    </p:spTree>
    <p:extLst>
      <p:ext uri="{BB962C8B-B14F-4D97-AF65-F5344CB8AC3E}">
        <p14:creationId xmlns:p14="http://schemas.microsoft.com/office/powerpoint/2010/main" val="373142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A5C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EA3815-7489-03FA-E545-E281B56CD97C}"/>
              </a:ext>
            </a:extLst>
          </p:cNvPr>
          <p:cNvSpPr txBox="1"/>
          <p:nvPr/>
        </p:nvSpPr>
        <p:spPr>
          <a:xfrm>
            <a:off x="-2378943" y="416364"/>
            <a:ext cx="10012481" cy="769441"/>
          </a:xfrm>
          <a:prstGeom prst="rect">
            <a:avLst/>
          </a:prstGeom>
          <a:noFill/>
        </p:spPr>
        <p:txBody>
          <a:bodyPr wrap="square">
            <a:spAutoFit/>
          </a:bodyPr>
          <a:lstStyle/>
          <a:p>
            <a:pPr algn="ctr"/>
            <a:r>
              <a:rPr lang="en-GB" sz="4400" b="1" dirty="0">
                <a:solidFill>
                  <a:schemeClr val="bg1"/>
                </a:solidFill>
                <a:cs typeface="Poppins SemiBold" panose="00000700000000000000" pitchFamily="2" charset="0"/>
              </a:rPr>
              <a:t>Explore Tool Guide </a:t>
            </a:r>
            <a:endParaRPr lang="en-GB" sz="4400" dirty="0">
              <a:solidFill>
                <a:schemeClr val="bg1"/>
              </a:solidFill>
              <a:cs typeface="Poppins SemiBold" panose="00000700000000000000" pitchFamily="2" charset="0"/>
            </a:endParaRPr>
          </a:p>
        </p:txBody>
      </p:sp>
      <p:sp>
        <p:nvSpPr>
          <p:cNvPr id="34" name="Action Button: Go Home 33">
            <a:hlinkClick r:id="" action="ppaction://hlinkshowjump?jump=firstslide" highlightClick="1"/>
            <a:extLst>
              <a:ext uri="{FF2B5EF4-FFF2-40B4-BE49-F238E27FC236}">
                <a16:creationId xmlns:a16="http://schemas.microsoft.com/office/drawing/2014/main" id="{6D0075DB-1CFE-492E-EBD3-42E0D2DC2219}"/>
              </a:ext>
            </a:extLst>
          </p:cNvPr>
          <p:cNvSpPr/>
          <p:nvPr/>
        </p:nvSpPr>
        <p:spPr>
          <a:xfrm>
            <a:off x="11350337" y="6006497"/>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ction Button: Go Back or Previous 34">
            <a:hlinkClick r:id="rId2" action="ppaction://hlinksldjump" highlightClick="1"/>
            <a:extLst>
              <a:ext uri="{FF2B5EF4-FFF2-40B4-BE49-F238E27FC236}">
                <a16:creationId xmlns:a16="http://schemas.microsoft.com/office/drawing/2014/main" id="{30794BE2-E169-DADF-CDAE-46C03596222A}"/>
              </a:ext>
            </a:extLst>
          </p:cNvPr>
          <p:cNvSpPr/>
          <p:nvPr/>
        </p:nvSpPr>
        <p:spPr>
          <a:xfrm>
            <a:off x="10507051" y="6006497"/>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Pentagon 2">
            <a:extLst>
              <a:ext uri="{FF2B5EF4-FFF2-40B4-BE49-F238E27FC236}">
                <a16:creationId xmlns:a16="http://schemas.microsoft.com/office/drawing/2014/main" id="{F8EF2DEB-5FB4-297E-0BDD-86897104BFB7}"/>
              </a:ext>
            </a:extLst>
          </p:cNvPr>
          <p:cNvSpPr/>
          <p:nvPr/>
        </p:nvSpPr>
        <p:spPr>
          <a:xfrm>
            <a:off x="487455" y="1383976"/>
            <a:ext cx="2793098" cy="480390"/>
          </a:xfrm>
          <a:prstGeom prst="homePlate">
            <a:avLst/>
          </a:prstGeom>
          <a:solidFill>
            <a:srgbClr val="FF7C8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b="1" dirty="0">
                <a:cs typeface="Poppins" panose="00000500000000000000" pitchFamily="2" charset="0"/>
              </a:rPr>
              <a:t>Step 1	</a:t>
            </a:r>
          </a:p>
        </p:txBody>
      </p:sp>
      <p:sp>
        <p:nvSpPr>
          <p:cNvPr id="4" name="Arrow: Pentagon 3">
            <a:extLst>
              <a:ext uri="{FF2B5EF4-FFF2-40B4-BE49-F238E27FC236}">
                <a16:creationId xmlns:a16="http://schemas.microsoft.com/office/drawing/2014/main" id="{F8944546-FB3F-0055-D2F2-0B4CE6999A27}"/>
              </a:ext>
            </a:extLst>
          </p:cNvPr>
          <p:cNvSpPr/>
          <p:nvPr/>
        </p:nvSpPr>
        <p:spPr>
          <a:xfrm>
            <a:off x="3345744" y="1397248"/>
            <a:ext cx="2793098" cy="480390"/>
          </a:xfrm>
          <a:prstGeom prst="homePlate">
            <a:avLst/>
          </a:prstGeom>
          <a:solidFill>
            <a:srgbClr val="FF7C8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b="1" dirty="0">
                <a:cs typeface="Poppins" panose="00000500000000000000" pitchFamily="2" charset="0"/>
              </a:rPr>
              <a:t>Step 2</a:t>
            </a:r>
          </a:p>
        </p:txBody>
      </p:sp>
      <p:sp>
        <p:nvSpPr>
          <p:cNvPr id="5" name="Arrow: Pentagon 4">
            <a:extLst>
              <a:ext uri="{FF2B5EF4-FFF2-40B4-BE49-F238E27FC236}">
                <a16:creationId xmlns:a16="http://schemas.microsoft.com/office/drawing/2014/main" id="{36CDDA5B-064C-2362-65DD-354DBD766A01}"/>
              </a:ext>
            </a:extLst>
          </p:cNvPr>
          <p:cNvSpPr/>
          <p:nvPr/>
        </p:nvSpPr>
        <p:spPr>
          <a:xfrm>
            <a:off x="6230371" y="1375116"/>
            <a:ext cx="2793098" cy="498105"/>
          </a:xfrm>
          <a:prstGeom prst="homePlate">
            <a:avLst/>
          </a:prstGeom>
          <a:solidFill>
            <a:srgbClr val="FF7C8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b="1" dirty="0">
                <a:cs typeface="Poppins" panose="00000500000000000000" pitchFamily="2" charset="0"/>
              </a:rPr>
              <a:t>Step 3</a:t>
            </a:r>
          </a:p>
        </p:txBody>
      </p:sp>
      <p:sp>
        <p:nvSpPr>
          <p:cNvPr id="6" name="Arrow: Pentagon 5">
            <a:extLst>
              <a:ext uri="{FF2B5EF4-FFF2-40B4-BE49-F238E27FC236}">
                <a16:creationId xmlns:a16="http://schemas.microsoft.com/office/drawing/2014/main" id="{59637628-C7B6-50C3-C8E6-42695D3CB810}"/>
              </a:ext>
            </a:extLst>
          </p:cNvPr>
          <p:cNvSpPr/>
          <p:nvPr/>
        </p:nvSpPr>
        <p:spPr>
          <a:xfrm>
            <a:off x="9098251" y="1379532"/>
            <a:ext cx="2793098" cy="498105"/>
          </a:xfrm>
          <a:prstGeom prst="homePlate">
            <a:avLst/>
          </a:prstGeom>
          <a:solidFill>
            <a:srgbClr val="FF7C8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b="1" dirty="0">
                <a:cs typeface="Poppins" panose="00000500000000000000" pitchFamily="2" charset="0"/>
              </a:rPr>
              <a:t>Step 4</a:t>
            </a:r>
          </a:p>
        </p:txBody>
      </p:sp>
      <p:sp>
        <p:nvSpPr>
          <p:cNvPr id="7" name="Rectangle 6">
            <a:extLst>
              <a:ext uri="{FF2B5EF4-FFF2-40B4-BE49-F238E27FC236}">
                <a16:creationId xmlns:a16="http://schemas.microsoft.com/office/drawing/2014/main" id="{342BF5A4-315A-55B2-1642-AFEE7868BDB8}"/>
              </a:ext>
            </a:extLst>
          </p:cNvPr>
          <p:cNvSpPr/>
          <p:nvPr/>
        </p:nvSpPr>
        <p:spPr>
          <a:xfrm>
            <a:off x="466846" y="2089081"/>
            <a:ext cx="2783728" cy="3825945"/>
          </a:xfrm>
          <a:prstGeom prst="rect">
            <a:avLst/>
          </a:prstGeom>
          <a:solidFill>
            <a:srgbClr val="0070C0"/>
          </a:solidFill>
          <a:ln>
            <a:solidFill>
              <a:srgbClr val="23A5C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28594" indent="-228594">
              <a:buFont typeface="Arial" panose="020B0604020202020204" pitchFamily="34" charset="0"/>
              <a:buChar char="•"/>
            </a:pPr>
            <a:endParaRPr lang="en-GB" sz="1600" dirty="0">
              <a:cs typeface="Poppins" panose="00000500000000000000" pitchFamily="2" charset="0"/>
            </a:endParaRPr>
          </a:p>
        </p:txBody>
      </p:sp>
      <p:sp>
        <p:nvSpPr>
          <p:cNvPr id="8" name="Rectangle 7">
            <a:extLst>
              <a:ext uri="{FF2B5EF4-FFF2-40B4-BE49-F238E27FC236}">
                <a16:creationId xmlns:a16="http://schemas.microsoft.com/office/drawing/2014/main" id="{E56B7500-A2FA-EEDC-46C0-251DDC140572}"/>
              </a:ext>
            </a:extLst>
          </p:cNvPr>
          <p:cNvSpPr/>
          <p:nvPr/>
        </p:nvSpPr>
        <p:spPr>
          <a:xfrm>
            <a:off x="3345745" y="2089081"/>
            <a:ext cx="2783728" cy="3825945"/>
          </a:xfrm>
          <a:prstGeom prst="rect">
            <a:avLst/>
          </a:prstGeom>
          <a:solidFill>
            <a:srgbClr val="9966FF"/>
          </a:solidFill>
          <a:ln>
            <a:solidFill>
              <a:srgbClr val="9933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28594" indent="-228594">
              <a:buFont typeface="Arial" panose="020B0604020202020204" pitchFamily="34" charset="0"/>
              <a:buChar char="•"/>
            </a:pPr>
            <a:endParaRPr lang="en-GB" sz="1600" dirty="0">
              <a:cs typeface="Poppins" panose="00000500000000000000" pitchFamily="2" charset="0"/>
            </a:endParaRPr>
          </a:p>
        </p:txBody>
      </p:sp>
      <p:sp>
        <p:nvSpPr>
          <p:cNvPr id="10" name="Rectangle 9">
            <a:extLst>
              <a:ext uri="{FF2B5EF4-FFF2-40B4-BE49-F238E27FC236}">
                <a16:creationId xmlns:a16="http://schemas.microsoft.com/office/drawing/2014/main" id="{B45C12AC-E9C8-A047-F26A-559F06C03C92}"/>
              </a:ext>
            </a:extLst>
          </p:cNvPr>
          <p:cNvSpPr/>
          <p:nvPr/>
        </p:nvSpPr>
        <p:spPr>
          <a:xfrm>
            <a:off x="6241674" y="2084664"/>
            <a:ext cx="2783728" cy="3825945"/>
          </a:xfrm>
          <a:prstGeom prst="rect">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80990" indent="-380990">
              <a:buFont typeface="Arial" panose="020B0604020202020204" pitchFamily="34" charset="0"/>
              <a:buChar char="•"/>
            </a:pPr>
            <a:endParaRPr lang="en-GB" sz="1600" dirty="0">
              <a:cs typeface="Poppins" panose="00000500000000000000" pitchFamily="2" charset="0"/>
            </a:endParaRPr>
          </a:p>
        </p:txBody>
      </p:sp>
      <p:sp>
        <p:nvSpPr>
          <p:cNvPr id="11" name="Rectangle 10">
            <a:extLst>
              <a:ext uri="{FF2B5EF4-FFF2-40B4-BE49-F238E27FC236}">
                <a16:creationId xmlns:a16="http://schemas.microsoft.com/office/drawing/2014/main" id="{B534DA23-443F-7A10-A8EE-80A56B3D6170}"/>
              </a:ext>
            </a:extLst>
          </p:cNvPr>
          <p:cNvSpPr/>
          <p:nvPr/>
        </p:nvSpPr>
        <p:spPr>
          <a:xfrm>
            <a:off x="9120574" y="2084664"/>
            <a:ext cx="2783728" cy="3825945"/>
          </a:xfrm>
          <a:prstGeom prst="rect">
            <a:avLst/>
          </a:prstGeom>
          <a:solidFill>
            <a:schemeClr val="accent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28594" indent="-228594">
              <a:buFont typeface="Arial" panose="020B0604020202020204" pitchFamily="34" charset="0"/>
              <a:buChar char="•"/>
            </a:pPr>
            <a:endParaRPr lang="en-GB" sz="1600" dirty="0">
              <a:cs typeface="Poppins" panose="00000500000000000000" pitchFamily="2" charset="0"/>
            </a:endParaRPr>
          </a:p>
        </p:txBody>
      </p:sp>
      <p:sp>
        <p:nvSpPr>
          <p:cNvPr id="14" name="TextBox 13">
            <a:extLst>
              <a:ext uri="{FF2B5EF4-FFF2-40B4-BE49-F238E27FC236}">
                <a16:creationId xmlns:a16="http://schemas.microsoft.com/office/drawing/2014/main" id="{0B7D7DC3-9066-C9E0-D071-673C581EE90A}"/>
              </a:ext>
            </a:extLst>
          </p:cNvPr>
          <p:cNvSpPr txBox="1"/>
          <p:nvPr/>
        </p:nvSpPr>
        <p:spPr>
          <a:xfrm>
            <a:off x="635798" y="2369343"/>
            <a:ext cx="2584256" cy="3093154"/>
          </a:xfrm>
          <a:prstGeom prst="rect">
            <a:avLst/>
          </a:prstGeom>
          <a:noFill/>
        </p:spPr>
        <p:txBody>
          <a:bodyPr wrap="square">
            <a:spAutoFit/>
          </a:bodyPr>
          <a:lstStyle/>
          <a:p>
            <a:r>
              <a:rPr lang="en-GB" sz="1300" dirty="0">
                <a:solidFill>
                  <a:schemeClr val="bg1"/>
                </a:solidFill>
                <a:cs typeface="Poppins" panose="00000500000000000000" pitchFamily="2" charset="0"/>
              </a:rPr>
              <a:t>Work through the </a:t>
            </a:r>
            <a:r>
              <a:rPr lang="en-GB" sz="1300" dirty="0">
                <a:solidFill>
                  <a:schemeClr val="bg1"/>
                </a:solidFill>
                <a:cs typeface="Poppins" panose="00000500000000000000" pitchFamily="2" charset="0"/>
                <a:hlinkClick r:id="rId3" tooltip="Exploratory Tool template">
                  <a:extLst>
                    <a:ext uri="{A12FA001-AC4F-418D-AE19-62706E023703}">
                      <ahyp:hlinkClr xmlns:ahyp="http://schemas.microsoft.com/office/drawing/2018/hyperlinkcolor" xmlns="" val="tx"/>
                    </a:ext>
                  </a:extLst>
                </a:hlinkClick>
              </a:rPr>
              <a:t>Exploratory Tool template </a:t>
            </a:r>
            <a:r>
              <a:rPr lang="en-GB" sz="1300" dirty="0">
                <a:solidFill>
                  <a:schemeClr val="bg1"/>
                </a:solidFill>
                <a:cs typeface="Poppins" panose="00000500000000000000" pitchFamily="2" charset="0"/>
              </a:rPr>
              <a:t>from left to right identifying everything you know about your local social prescribing system. </a:t>
            </a:r>
          </a:p>
          <a:p>
            <a:endParaRPr lang="en-GB" sz="1300" dirty="0">
              <a:solidFill>
                <a:schemeClr val="bg1"/>
              </a:solidFill>
              <a:cs typeface="Poppins" panose="00000500000000000000" pitchFamily="2" charset="0"/>
            </a:endParaRPr>
          </a:p>
          <a:p>
            <a:r>
              <a:rPr lang="en-GB" sz="1300" dirty="0">
                <a:solidFill>
                  <a:schemeClr val="bg1"/>
                </a:solidFill>
                <a:cs typeface="Poppins" panose="00000500000000000000" pitchFamily="2" charset="0"/>
              </a:rPr>
              <a:t>This could  include –</a:t>
            </a:r>
          </a:p>
          <a:p>
            <a:endParaRPr lang="en-GB" sz="1300" dirty="0">
              <a:solidFill>
                <a:schemeClr val="bg1"/>
              </a:solidFill>
              <a:cs typeface="Poppins" panose="00000500000000000000" pitchFamily="2" charset="0"/>
            </a:endParaRPr>
          </a:p>
          <a:p>
            <a:pPr marL="285750" indent="-285750">
              <a:buFont typeface="Arial" panose="020B0604020202020204" pitchFamily="34" charset="0"/>
              <a:buChar char="•"/>
            </a:pPr>
            <a:r>
              <a:rPr lang="en-GB" sz="1300" dirty="0">
                <a:solidFill>
                  <a:schemeClr val="bg1"/>
                </a:solidFill>
                <a:cs typeface="Poppins" panose="00000500000000000000" pitchFamily="2" charset="0"/>
              </a:rPr>
              <a:t>Who you work with – organisations and individuals</a:t>
            </a:r>
          </a:p>
          <a:p>
            <a:pPr marL="285750" indent="-285750">
              <a:buFont typeface="Arial" panose="020B0604020202020204" pitchFamily="34" charset="0"/>
              <a:buChar char="•"/>
            </a:pPr>
            <a:endParaRPr lang="en-GB" sz="1300" dirty="0">
              <a:solidFill>
                <a:schemeClr val="bg1"/>
              </a:solidFill>
              <a:cs typeface="Poppins" panose="00000500000000000000" pitchFamily="2" charset="0"/>
            </a:endParaRPr>
          </a:p>
          <a:p>
            <a:pPr marL="285750" indent="-285750">
              <a:buFont typeface="Arial" panose="020B0604020202020204" pitchFamily="34" charset="0"/>
              <a:buChar char="•"/>
            </a:pPr>
            <a:r>
              <a:rPr lang="en-GB" sz="1300" dirty="0">
                <a:solidFill>
                  <a:schemeClr val="bg1"/>
                </a:solidFill>
                <a:cs typeface="Poppins" panose="00000500000000000000" pitchFamily="2" charset="0"/>
              </a:rPr>
              <a:t>Current projects/initiatives that you are aware of</a:t>
            </a:r>
          </a:p>
          <a:p>
            <a:pPr marL="285750" indent="-285750">
              <a:buFont typeface="Arial" panose="020B0604020202020204" pitchFamily="34" charset="0"/>
              <a:buChar char="•"/>
            </a:pPr>
            <a:endParaRPr lang="en-GB" sz="1300" dirty="0">
              <a:solidFill>
                <a:schemeClr val="bg1"/>
              </a:solidFill>
              <a:cs typeface="Poppins" panose="00000500000000000000" pitchFamily="2" charset="0"/>
            </a:endParaRPr>
          </a:p>
          <a:p>
            <a:pPr marL="285750" indent="-285750">
              <a:buFont typeface="Arial" panose="020B0604020202020204" pitchFamily="34" charset="0"/>
              <a:buChar char="•"/>
            </a:pPr>
            <a:r>
              <a:rPr lang="en-GB" sz="1300" dirty="0">
                <a:solidFill>
                  <a:schemeClr val="bg1"/>
                </a:solidFill>
                <a:cs typeface="Poppins" panose="00000500000000000000" pitchFamily="2" charset="0"/>
              </a:rPr>
              <a:t>Examples of good practice </a:t>
            </a:r>
            <a:endParaRPr lang="en-GB" sz="1300" dirty="0">
              <a:solidFill>
                <a:schemeClr val="bg1"/>
              </a:solidFill>
            </a:endParaRPr>
          </a:p>
        </p:txBody>
      </p:sp>
      <p:sp>
        <p:nvSpPr>
          <p:cNvPr id="16" name="TextBox 15">
            <a:extLst>
              <a:ext uri="{FF2B5EF4-FFF2-40B4-BE49-F238E27FC236}">
                <a16:creationId xmlns:a16="http://schemas.microsoft.com/office/drawing/2014/main" id="{9C101008-B5C2-3FB8-9D45-0924319C44BA}"/>
              </a:ext>
            </a:extLst>
          </p:cNvPr>
          <p:cNvSpPr txBox="1"/>
          <p:nvPr/>
        </p:nvSpPr>
        <p:spPr>
          <a:xfrm>
            <a:off x="3438337" y="2375630"/>
            <a:ext cx="2552289" cy="2985433"/>
          </a:xfrm>
          <a:prstGeom prst="rect">
            <a:avLst/>
          </a:prstGeom>
          <a:noFill/>
        </p:spPr>
        <p:txBody>
          <a:bodyPr wrap="square">
            <a:spAutoFit/>
          </a:bodyPr>
          <a:lstStyle/>
          <a:p>
            <a:r>
              <a:rPr lang="en-GB" sz="1300" dirty="0">
                <a:solidFill>
                  <a:schemeClr val="bg1"/>
                </a:solidFill>
                <a:cs typeface="Poppins" panose="00000500000000000000" pitchFamily="2" charset="0"/>
              </a:rPr>
              <a:t>We have included some ideas to help you explore the different areas of the Social Prescribing eco-system. These are divided into the 4 areas below which relate to the template – </a:t>
            </a:r>
          </a:p>
          <a:p>
            <a:pPr marL="628650" lvl="1" indent="-171450">
              <a:buFont typeface="Wingdings" panose="05000000000000000000" pitchFamily="2" charset="2"/>
              <a:buChar char="§"/>
            </a:pPr>
            <a:endParaRPr lang="en-GB" sz="1200" b="1" dirty="0">
              <a:solidFill>
                <a:schemeClr val="bg1"/>
              </a:solidFill>
              <a:cs typeface="Poppins" panose="00000500000000000000" pitchFamily="2" charset="0"/>
              <a:hlinkClick r:id="rId4" action="ppaction://hlinksldjump" tooltip="System">
                <a:extLst>
                  <a:ext uri="{A12FA001-AC4F-418D-AE19-62706E023703}">
                    <ahyp:hlinkClr xmlns:ahyp="http://schemas.microsoft.com/office/drawing/2018/hyperlinkcolor" xmlns="" val="tx"/>
                  </a:ext>
                </a:extLst>
              </a:hlinkClick>
            </a:endParaRPr>
          </a:p>
          <a:p>
            <a:pPr marL="742950" lvl="1" indent="-285750">
              <a:buFont typeface="Wingdings" panose="05000000000000000000" pitchFamily="2" charset="2"/>
              <a:buChar char="§"/>
            </a:pPr>
            <a:r>
              <a:rPr lang="en-GB" sz="1400" b="1" dirty="0">
                <a:solidFill>
                  <a:schemeClr val="bg1"/>
                </a:solidFill>
                <a:cs typeface="Poppins" panose="00000500000000000000" pitchFamily="2" charset="0"/>
                <a:hlinkClick r:id="rId4" action="ppaction://hlinksldjump" tooltip="System">
                  <a:extLst>
                    <a:ext uri="{A12FA001-AC4F-418D-AE19-62706E023703}">
                      <ahyp:hlinkClr xmlns:ahyp="http://schemas.microsoft.com/office/drawing/2018/hyperlinkcolor" xmlns="" val="tx"/>
                    </a:ext>
                  </a:extLst>
                </a:hlinkClick>
              </a:rPr>
              <a:t>System</a:t>
            </a:r>
            <a:endParaRPr lang="en-GB" sz="1400" b="1" dirty="0">
              <a:solidFill>
                <a:schemeClr val="bg1"/>
              </a:solidFill>
              <a:cs typeface="Poppins" panose="00000500000000000000" pitchFamily="2" charset="0"/>
            </a:endParaRPr>
          </a:p>
          <a:p>
            <a:pPr marL="742950" lvl="1" indent="-285750">
              <a:buFont typeface="Wingdings" panose="05000000000000000000" pitchFamily="2" charset="2"/>
              <a:buChar char="§"/>
            </a:pPr>
            <a:endParaRPr lang="en-GB" sz="1400" b="1" dirty="0">
              <a:solidFill>
                <a:schemeClr val="bg1"/>
              </a:solidFill>
              <a:cs typeface="Poppins" panose="00000500000000000000" pitchFamily="2" charset="0"/>
            </a:endParaRPr>
          </a:p>
          <a:p>
            <a:pPr marL="742950" lvl="1" indent="-285750">
              <a:buFont typeface="Wingdings" panose="05000000000000000000" pitchFamily="2" charset="2"/>
              <a:buChar char="§"/>
            </a:pPr>
            <a:r>
              <a:rPr lang="en-GB" sz="1400" b="1" dirty="0">
                <a:solidFill>
                  <a:schemeClr val="bg1"/>
                </a:solidFill>
                <a:cs typeface="Poppins" panose="00000500000000000000" pitchFamily="2" charset="0"/>
                <a:hlinkClick r:id="rId5" action="ppaction://hlinksldjump" tooltip="Place">
                  <a:extLst>
                    <a:ext uri="{A12FA001-AC4F-418D-AE19-62706E023703}">
                      <ahyp:hlinkClr xmlns:ahyp="http://schemas.microsoft.com/office/drawing/2018/hyperlinkcolor" xmlns="" val="tx"/>
                    </a:ext>
                  </a:extLst>
                </a:hlinkClick>
              </a:rPr>
              <a:t>Place</a:t>
            </a:r>
            <a:endParaRPr lang="en-GB" sz="1400" b="1" dirty="0">
              <a:solidFill>
                <a:schemeClr val="bg1"/>
              </a:solidFill>
              <a:cs typeface="Poppins" panose="00000500000000000000" pitchFamily="2" charset="0"/>
            </a:endParaRPr>
          </a:p>
          <a:p>
            <a:pPr marL="742950" lvl="1" indent="-285750">
              <a:buFont typeface="Wingdings" panose="05000000000000000000" pitchFamily="2" charset="2"/>
              <a:buChar char="§"/>
            </a:pPr>
            <a:endParaRPr lang="en-GB" sz="1400" b="1" dirty="0">
              <a:solidFill>
                <a:schemeClr val="bg1"/>
              </a:solidFill>
              <a:cs typeface="Poppins" panose="00000500000000000000" pitchFamily="2" charset="0"/>
            </a:endParaRPr>
          </a:p>
          <a:p>
            <a:pPr marL="742950" lvl="1" indent="-285750">
              <a:buFont typeface="Wingdings" panose="05000000000000000000" pitchFamily="2" charset="2"/>
              <a:buChar char="§"/>
            </a:pPr>
            <a:r>
              <a:rPr lang="en-GB" sz="1400" b="1" dirty="0">
                <a:solidFill>
                  <a:schemeClr val="bg1"/>
                </a:solidFill>
                <a:cs typeface="Poppins" panose="00000500000000000000" pitchFamily="2" charset="0"/>
                <a:hlinkClick r:id="rId6" action="ppaction://hlinksldjump" tooltip="Neighbourhood">
                  <a:extLst>
                    <a:ext uri="{A12FA001-AC4F-418D-AE19-62706E023703}">
                      <ahyp:hlinkClr xmlns:ahyp="http://schemas.microsoft.com/office/drawing/2018/hyperlinkcolor" xmlns="" val="tx"/>
                    </a:ext>
                  </a:extLst>
                </a:hlinkClick>
              </a:rPr>
              <a:t>Neighbourhood</a:t>
            </a:r>
            <a:endParaRPr lang="en-GB" sz="1400" b="1" dirty="0">
              <a:solidFill>
                <a:schemeClr val="bg1"/>
              </a:solidFill>
              <a:cs typeface="Poppins" panose="00000500000000000000" pitchFamily="2" charset="0"/>
            </a:endParaRPr>
          </a:p>
          <a:p>
            <a:pPr marL="742950" lvl="1" indent="-285750">
              <a:buFont typeface="Wingdings" panose="05000000000000000000" pitchFamily="2" charset="2"/>
              <a:buChar char="§"/>
            </a:pPr>
            <a:endParaRPr lang="en-GB" sz="1400" b="1" dirty="0">
              <a:solidFill>
                <a:schemeClr val="bg1"/>
              </a:solidFill>
              <a:cs typeface="Poppins" panose="00000500000000000000" pitchFamily="2" charset="0"/>
            </a:endParaRPr>
          </a:p>
          <a:p>
            <a:pPr marL="742950" lvl="1" indent="-285750">
              <a:buFont typeface="Wingdings" panose="05000000000000000000" pitchFamily="2" charset="2"/>
              <a:buChar char="§"/>
            </a:pPr>
            <a:r>
              <a:rPr lang="en-GB" sz="1400" b="1" dirty="0">
                <a:solidFill>
                  <a:schemeClr val="bg1"/>
                </a:solidFill>
                <a:cs typeface="Poppins" panose="00000500000000000000" pitchFamily="2" charset="0"/>
                <a:hlinkClick r:id="rId7" action="ppaction://hlinksldjump" tooltip="Individual ">
                  <a:extLst>
                    <a:ext uri="{A12FA001-AC4F-418D-AE19-62706E023703}">
                      <ahyp:hlinkClr xmlns:ahyp="http://schemas.microsoft.com/office/drawing/2018/hyperlinkcolor" xmlns="" val="tx"/>
                    </a:ext>
                  </a:extLst>
                </a:hlinkClick>
              </a:rPr>
              <a:t>Individual</a:t>
            </a:r>
            <a:r>
              <a:rPr lang="en-GB" sz="1400" b="1" dirty="0">
                <a:solidFill>
                  <a:schemeClr val="bg1"/>
                </a:solidFill>
                <a:cs typeface="Poppins" panose="00000500000000000000" pitchFamily="2" charset="0"/>
                <a:hlinkClick r:id="rId8" action="ppaction://hlinksldjump">
                  <a:extLst>
                    <a:ext uri="{A12FA001-AC4F-418D-AE19-62706E023703}">
                      <ahyp:hlinkClr xmlns:ahyp="http://schemas.microsoft.com/office/drawing/2018/hyperlinkcolor" xmlns="" val="tx"/>
                    </a:ext>
                  </a:extLst>
                </a:hlinkClick>
              </a:rPr>
              <a:t> </a:t>
            </a:r>
            <a:endParaRPr lang="en-GB" sz="1400" b="1" dirty="0">
              <a:solidFill>
                <a:schemeClr val="bg1"/>
              </a:solidFill>
              <a:cs typeface="Poppins" panose="00000500000000000000" pitchFamily="2" charset="0"/>
            </a:endParaRPr>
          </a:p>
        </p:txBody>
      </p:sp>
      <p:sp>
        <p:nvSpPr>
          <p:cNvPr id="26" name="TextBox 25">
            <a:extLst>
              <a:ext uri="{FF2B5EF4-FFF2-40B4-BE49-F238E27FC236}">
                <a16:creationId xmlns:a16="http://schemas.microsoft.com/office/drawing/2014/main" id="{385459D5-53F2-AD2F-6CE6-C3EAF2AAB601}"/>
              </a:ext>
            </a:extLst>
          </p:cNvPr>
          <p:cNvSpPr txBox="1"/>
          <p:nvPr/>
        </p:nvSpPr>
        <p:spPr>
          <a:xfrm>
            <a:off x="6360896" y="2369343"/>
            <a:ext cx="2545284" cy="3477875"/>
          </a:xfrm>
          <a:prstGeom prst="rect">
            <a:avLst/>
          </a:prstGeom>
          <a:noFill/>
        </p:spPr>
        <p:txBody>
          <a:bodyPr wrap="square">
            <a:spAutoFit/>
          </a:bodyPr>
          <a:lstStyle/>
          <a:p>
            <a:r>
              <a:rPr lang="en-GB" sz="1300" dirty="0">
                <a:solidFill>
                  <a:schemeClr val="bg1"/>
                </a:solidFill>
                <a:cs typeface="Poppins" panose="00000500000000000000" pitchFamily="2" charset="0"/>
              </a:rPr>
              <a:t>Once you have completed the template, spend some time reflecting on where you are strongest and to identify areas for development within your Social Prescribing and Physical Activity System. </a:t>
            </a:r>
          </a:p>
          <a:p>
            <a:endParaRPr lang="en-GB" sz="1300" dirty="0">
              <a:solidFill>
                <a:schemeClr val="bg1"/>
              </a:solidFill>
              <a:cs typeface="Poppins" panose="00000500000000000000" pitchFamily="2" charset="0"/>
            </a:endParaRPr>
          </a:p>
          <a:p>
            <a:pPr marL="228600" indent="-228600">
              <a:buFont typeface="+mj-lt"/>
              <a:buAutoNum type="arabicPeriod"/>
            </a:pPr>
            <a:r>
              <a:rPr lang="en-GB" sz="1300" dirty="0">
                <a:solidFill>
                  <a:schemeClr val="bg1"/>
                </a:solidFill>
                <a:cs typeface="Poppins" panose="00000500000000000000" pitchFamily="2" charset="0"/>
              </a:rPr>
              <a:t>What can you build on that is working well? </a:t>
            </a:r>
          </a:p>
          <a:p>
            <a:pPr marL="228600" indent="-228600">
              <a:buFont typeface="+mj-lt"/>
              <a:buAutoNum type="arabicPeriod"/>
            </a:pPr>
            <a:endParaRPr lang="en-GB" sz="1300" dirty="0">
              <a:solidFill>
                <a:schemeClr val="bg1"/>
              </a:solidFill>
              <a:cs typeface="Poppins" panose="00000500000000000000" pitchFamily="2" charset="0"/>
            </a:endParaRPr>
          </a:p>
          <a:p>
            <a:pPr marL="228600" indent="-228600">
              <a:buFont typeface="+mj-lt"/>
              <a:buAutoNum type="arabicPeriod"/>
            </a:pPr>
            <a:r>
              <a:rPr lang="en-GB" sz="1300" dirty="0">
                <a:solidFill>
                  <a:schemeClr val="bg1"/>
                </a:solidFill>
                <a:cs typeface="Poppins" panose="00000500000000000000" pitchFamily="2" charset="0"/>
              </a:rPr>
              <a:t>Where are the opportunities?</a:t>
            </a:r>
          </a:p>
          <a:p>
            <a:pPr marL="228600" indent="-228600">
              <a:buFont typeface="+mj-lt"/>
              <a:buAutoNum type="arabicPeriod"/>
            </a:pPr>
            <a:endParaRPr lang="en-GB" sz="1300" dirty="0">
              <a:solidFill>
                <a:schemeClr val="bg1"/>
              </a:solidFill>
              <a:cs typeface="Poppins" panose="00000500000000000000" pitchFamily="2" charset="0"/>
            </a:endParaRPr>
          </a:p>
          <a:p>
            <a:pPr marL="228600" indent="-228600">
              <a:buFont typeface="+mj-lt"/>
              <a:buAutoNum type="arabicPeriod"/>
            </a:pPr>
            <a:r>
              <a:rPr lang="en-GB" sz="1300" dirty="0">
                <a:solidFill>
                  <a:schemeClr val="bg1"/>
                </a:solidFill>
                <a:cs typeface="Poppins" panose="00000500000000000000" pitchFamily="2" charset="0"/>
              </a:rPr>
              <a:t>What are the gaps in your understanding about local systems?</a:t>
            </a:r>
          </a:p>
          <a:p>
            <a:endParaRPr lang="en-GB" sz="1200" dirty="0">
              <a:solidFill>
                <a:schemeClr val="bg1"/>
              </a:solidFill>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A63DCAF4-5ED9-255B-8B10-C5455F47CD34}"/>
              </a:ext>
            </a:extLst>
          </p:cNvPr>
          <p:cNvSpPr txBox="1"/>
          <p:nvPr/>
        </p:nvSpPr>
        <p:spPr>
          <a:xfrm>
            <a:off x="9324975" y="2369343"/>
            <a:ext cx="2400179" cy="3293209"/>
          </a:xfrm>
          <a:prstGeom prst="rect">
            <a:avLst/>
          </a:prstGeom>
          <a:noFill/>
        </p:spPr>
        <p:txBody>
          <a:bodyPr wrap="square">
            <a:spAutoFit/>
          </a:bodyPr>
          <a:lstStyle/>
          <a:p>
            <a:r>
              <a:rPr lang="en-GB" sz="1300" dirty="0">
                <a:solidFill>
                  <a:schemeClr val="bg1"/>
                </a:solidFill>
                <a:cs typeface="Poppins" panose="00000500000000000000" pitchFamily="2" charset="0"/>
              </a:rPr>
              <a:t>Use these discussions to create an action plan for your team </a:t>
            </a:r>
            <a:r>
              <a:rPr lang="en-GB" sz="1300" dirty="0">
                <a:solidFill>
                  <a:schemeClr val="bg1"/>
                </a:solidFill>
                <a:cs typeface="Poppins" panose="00000500000000000000" pitchFamily="2" charset="0"/>
                <a:hlinkClick r:id="rId9" tooltip="Action Plan Template">
                  <a:extLst>
                    <a:ext uri="{A12FA001-AC4F-418D-AE19-62706E023703}">
                      <ahyp:hlinkClr xmlns:ahyp="http://schemas.microsoft.com/office/drawing/2018/hyperlinkcolor" xmlns="" val="tx"/>
                    </a:ext>
                  </a:extLst>
                </a:hlinkClick>
              </a:rPr>
              <a:t>Action Plan Template</a:t>
            </a:r>
            <a:endParaRPr lang="en-GB" sz="1300" dirty="0">
              <a:solidFill>
                <a:schemeClr val="bg1"/>
              </a:solidFill>
              <a:cs typeface="Poppins" panose="00000500000000000000" pitchFamily="2" charset="0"/>
            </a:endParaRPr>
          </a:p>
          <a:p>
            <a:r>
              <a:rPr lang="en-GB" sz="1300" dirty="0">
                <a:solidFill>
                  <a:schemeClr val="bg1"/>
                </a:solidFill>
                <a:cs typeface="Poppins" panose="00000500000000000000" pitchFamily="2" charset="0"/>
                <a:hlinkClick r:id="rId10" action="ppaction://hlinksldjump" tooltip="Contact Us">
                  <a:extLst>
                    <a:ext uri="{A12FA001-AC4F-418D-AE19-62706E023703}">
                      <ahyp:hlinkClr xmlns:ahyp="http://schemas.microsoft.com/office/drawing/2018/hyperlinkcolor" xmlns="" val="tx"/>
                    </a:ext>
                  </a:extLst>
                </a:hlinkClick>
              </a:rPr>
              <a:t>Contact your Regional SP/PA Advisor if you need any further support </a:t>
            </a:r>
            <a:endParaRPr lang="en-GB" sz="1300" dirty="0">
              <a:solidFill>
                <a:schemeClr val="bg1"/>
              </a:solidFill>
              <a:cs typeface="Poppins" panose="00000500000000000000" pitchFamily="2" charset="0"/>
            </a:endParaRPr>
          </a:p>
          <a:p>
            <a:endParaRPr lang="en-GB" sz="1300" dirty="0">
              <a:solidFill>
                <a:schemeClr val="bg1"/>
              </a:solidFill>
              <a:cs typeface="Poppins" panose="00000500000000000000" pitchFamily="2" charset="0"/>
            </a:endParaRPr>
          </a:p>
          <a:p>
            <a:r>
              <a:rPr lang="en-GB" sz="1300" dirty="0">
                <a:solidFill>
                  <a:schemeClr val="bg1"/>
                </a:solidFill>
                <a:cs typeface="Poppins" panose="00000500000000000000" pitchFamily="2" charset="0"/>
              </a:rPr>
              <a:t>Please use the </a:t>
            </a:r>
            <a:r>
              <a:rPr lang="en-GB" sz="1300" dirty="0">
                <a:solidFill>
                  <a:schemeClr val="bg1"/>
                </a:solidFill>
                <a:cs typeface="Poppins" panose="00000500000000000000" pitchFamily="2" charset="0"/>
                <a:hlinkClick r:id="rId11" action="ppaction://hlinksldjump" tooltip="Resource Library"/>
              </a:rPr>
              <a:t>Resource library </a:t>
            </a:r>
            <a:r>
              <a:rPr lang="en-GB" sz="1300" dirty="0">
                <a:solidFill>
                  <a:schemeClr val="bg1"/>
                </a:solidFill>
                <a:cs typeface="Poppins" panose="00000500000000000000" pitchFamily="2" charset="0"/>
              </a:rPr>
              <a:t>to look up any topics which you have highlighted in your action plan. </a:t>
            </a:r>
          </a:p>
          <a:p>
            <a:endParaRPr lang="en-GB" sz="1300" dirty="0">
              <a:solidFill>
                <a:schemeClr val="bg1"/>
              </a:solidFill>
              <a:cs typeface="Poppins" panose="00000500000000000000" pitchFamily="2" charset="0"/>
            </a:endParaRPr>
          </a:p>
          <a:p>
            <a:r>
              <a:rPr lang="en-GB" sz="1300" dirty="0">
                <a:solidFill>
                  <a:schemeClr val="bg1"/>
                </a:solidFill>
                <a:cs typeface="Poppins" panose="00000500000000000000" pitchFamily="2" charset="0"/>
              </a:rPr>
              <a:t>Please revisit the explaining social prescribing section for any general information around Social Prescribing </a:t>
            </a:r>
          </a:p>
        </p:txBody>
      </p:sp>
    </p:spTree>
    <p:extLst>
      <p:ext uri="{BB962C8B-B14F-4D97-AF65-F5344CB8AC3E}">
        <p14:creationId xmlns:p14="http://schemas.microsoft.com/office/powerpoint/2010/main" val="227190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A5C3"/>
        </a:solidFill>
        <a:effectLst/>
      </p:bgPr>
    </p:bg>
    <p:spTree>
      <p:nvGrpSpPr>
        <p:cNvPr id="1" name=""/>
        <p:cNvGrpSpPr/>
        <p:nvPr/>
      </p:nvGrpSpPr>
      <p:grpSpPr>
        <a:xfrm>
          <a:off x="0" y="0"/>
          <a:ext cx="0" cy="0"/>
          <a:chOff x="0" y="0"/>
          <a:chExt cx="0" cy="0"/>
        </a:xfrm>
      </p:grpSpPr>
      <p:sp>
        <p:nvSpPr>
          <p:cNvPr id="6" name="Action Button: Go Home 5">
            <a:hlinkClick r:id="" action="ppaction://hlinkshowjump?jump=firstslide" highlightClick="1"/>
            <a:extLst>
              <a:ext uri="{FF2B5EF4-FFF2-40B4-BE49-F238E27FC236}">
                <a16:creationId xmlns:a16="http://schemas.microsoft.com/office/drawing/2014/main" id="{537A8153-F976-5813-E14D-593DBD53E032}"/>
              </a:ext>
            </a:extLst>
          </p:cNvPr>
          <p:cNvSpPr/>
          <p:nvPr/>
        </p:nvSpPr>
        <p:spPr>
          <a:xfrm>
            <a:off x="11277600" y="6162330"/>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Back or Previous 6">
            <a:hlinkClick r:id="rId2" action="ppaction://hlinksldjump" highlightClick="1"/>
            <a:extLst>
              <a:ext uri="{FF2B5EF4-FFF2-40B4-BE49-F238E27FC236}">
                <a16:creationId xmlns:a16="http://schemas.microsoft.com/office/drawing/2014/main" id="{32ADB8BA-78E3-FF01-5720-4C9E7055CC8A}"/>
              </a:ext>
            </a:extLst>
          </p:cNvPr>
          <p:cNvSpPr/>
          <p:nvPr/>
        </p:nvSpPr>
        <p:spPr>
          <a:xfrm>
            <a:off x="10459481" y="6162331"/>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FBACD96C-7E05-59CB-F34E-A7FB617F73C5}"/>
              </a:ext>
            </a:extLst>
          </p:cNvPr>
          <p:cNvGraphicFramePr>
            <a:graphicFrameLocks noGrp="1"/>
          </p:cNvGraphicFramePr>
          <p:nvPr>
            <p:extLst>
              <p:ext uri="{D42A27DB-BD31-4B8C-83A1-F6EECF244321}">
                <p14:modId xmlns:p14="http://schemas.microsoft.com/office/powerpoint/2010/main" val="986536006"/>
              </p:ext>
            </p:extLst>
          </p:nvPr>
        </p:nvGraphicFramePr>
        <p:xfrm>
          <a:off x="517080" y="646331"/>
          <a:ext cx="10622058" cy="5304122"/>
        </p:xfrm>
        <a:graphic>
          <a:graphicData uri="http://schemas.openxmlformats.org/drawingml/2006/table">
            <a:tbl>
              <a:tblPr firstRow="1" firstCol="1" bandRow="1">
                <a:tableStyleId>{5C22544A-7EE6-4342-B048-85BDC9FD1C3A}</a:tableStyleId>
              </a:tblPr>
              <a:tblGrid>
                <a:gridCol w="1935280">
                  <a:extLst>
                    <a:ext uri="{9D8B030D-6E8A-4147-A177-3AD203B41FA5}">
                      <a16:colId xmlns:a16="http://schemas.microsoft.com/office/drawing/2014/main" val="2490034214"/>
                    </a:ext>
                  </a:extLst>
                </a:gridCol>
                <a:gridCol w="8686778">
                  <a:extLst>
                    <a:ext uri="{9D8B030D-6E8A-4147-A177-3AD203B41FA5}">
                      <a16:colId xmlns:a16="http://schemas.microsoft.com/office/drawing/2014/main" val="284515102"/>
                    </a:ext>
                  </a:extLst>
                </a:gridCol>
              </a:tblGrid>
              <a:tr h="55704">
                <a:tc>
                  <a:txBody>
                    <a:bodyPr/>
                    <a:lstStyle/>
                    <a:p>
                      <a:pPr>
                        <a:lnSpc>
                          <a:spcPct val="107000"/>
                        </a:lnSpc>
                        <a:spcAft>
                          <a:spcPts val="800"/>
                        </a:spcAft>
                      </a:pPr>
                      <a:r>
                        <a:rPr lang="en-GB" sz="1100" dirty="0">
                          <a:effectLst/>
                        </a:rPr>
                        <a:t>Explore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 Explore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extLst>
                  <a:ext uri="{0D108BD9-81ED-4DB2-BD59-A6C34878D82A}">
                    <a16:rowId xmlns:a16="http://schemas.microsoft.com/office/drawing/2014/main" val="1573786989"/>
                  </a:ext>
                </a:extLst>
              </a:tr>
              <a:tr h="607455">
                <a:tc>
                  <a:txBody>
                    <a:bodyPr/>
                    <a:lstStyle/>
                    <a:p>
                      <a:pPr>
                        <a:lnSpc>
                          <a:spcPct val="107000"/>
                        </a:lnSpc>
                        <a:spcAft>
                          <a:spcPts val="800"/>
                        </a:spcAft>
                      </a:pPr>
                      <a:r>
                        <a:rPr lang="en-GB" sz="1100">
                          <a:effectLst/>
                        </a:rPr>
                        <a:t>ICS Joint Forward Plan  </a:t>
                      </a:r>
                    </a:p>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Are ‘Physical Activity’, ‘Sport’, ‘Personalised Care’, ‘Social Prescribing’, ‘Health care consultations’, Lifestyle advice’,’ Healthy Lifestyles’, ‘Fitness’, ‘Exercise’, ‘Make Every Contact Count’ or similar terminology specifically mentioned in your ICS Joint Forward Plans?  </a:t>
                      </a:r>
                    </a:p>
                  </a:txBody>
                  <a:tcPr marL="38528" marR="38528" marT="0" marB="0"/>
                </a:tc>
                <a:extLst>
                  <a:ext uri="{0D108BD9-81ED-4DB2-BD59-A6C34878D82A}">
                    <a16:rowId xmlns:a16="http://schemas.microsoft.com/office/drawing/2014/main" val="3679707661"/>
                  </a:ext>
                </a:extLst>
              </a:tr>
              <a:tr h="1307308">
                <a:tc>
                  <a:txBody>
                    <a:bodyPr/>
                    <a:lstStyle/>
                    <a:p>
                      <a:pPr>
                        <a:lnSpc>
                          <a:spcPct val="107000"/>
                        </a:lnSpc>
                        <a:spcAft>
                          <a:spcPts val="800"/>
                        </a:spcAft>
                      </a:pPr>
                      <a:r>
                        <a:rPr lang="en-GB" sz="1100">
                          <a:effectLst/>
                        </a:rPr>
                        <a:t>ICS Priorities and Physical Activity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the key priorities for your ICS relevant to physical activity?</a:t>
                      </a:r>
                    </a:p>
                    <a:p>
                      <a:pPr>
                        <a:lnSpc>
                          <a:spcPct val="107000"/>
                        </a:lnSpc>
                        <a:spcAft>
                          <a:spcPts val="800"/>
                        </a:spcAft>
                      </a:pPr>
                      <a:r>
                        <a:rPr lang="en-GB" sz="1100" dirty="0">
                          <a:effectLst/>
                        </a:rPr>
                        <a:t>These might relate to:</a:t>
                      </a:r>
                    </a:p>
                    <a:p>
                      <a:pPr marL="342900" lvl="0" indent="-342900">
                        <a:lnSpc>
                          <a:spcPct val="107000"/>
                        </a:lnSpc>
                        <a:buFont typeface="Calibri" panose="020F0502020204030204" pitchFamily="34" charset="0"/>
                        <a:buChar char="-"/>
                      </a:pPr>
                      <a:r>
                        <a:rPr lang="en-GB" sz="1100" dirty="0">
                          <a:effectLst/>
                        </a:rPr>
                        <a:t>Population Health Management</a:t>
                      </a:r>
                    </a:p>
                    <a:p>
                      <a:pPr marL="342900" lvl="0" indent="-342900">
                        <a:lnSpc>
                          <a:spcPct val="107000"/>
                        </a:lnSpc>
                        <a:buFont typeface="Calibri" panose="020F0502020204030204" pitchFamily="34" charset="0"/>
                        <a:buChar char="-"/>
                      </a:pPr>
                      <a:r>
                        <a:rPr lang="en-GB" sz="1100" dirty="0">
                          <a:effectLst/>
                        </a:rPr>
                        <a:t>Prevention</a:t>
                      </a:r>
                    </a:p>
                    <a:p>
                      <a:pPr marL="342900" lvl="0" indent="-342900">
                        <a:lnSpc>
                          <a:spcPct val="107000"/>
                        </a:lnSpc>
                        <a:buFont typeface="Calibri" panose="020F0502020204030204" pitchFamily="34" charset="0"/>
                        <a:buChar char="-"/>
                      </a:pPr>
                      <a:r>
                        <a:rPr lang="en-GB" sz="1100" dirty="0">
                          <a:effectLst/>
                        </a:rPr>
                        <a:t>Long Terms Heath Conditions – Treatment and Management</a:t>
                      </a:r>
                    </a:p>
                    <a:p>
                      <a:pPr marL="342900" lvl="0" indent="-342900">
                        <a:lnSpc>
                          <a:spcPct val="107000"/>
                        </a:lnSpc>
                        <a:buFont typeface="Calibri" panose="020F0502020204030204" pitchFamily="34" charset="0"/>
                        <a:buChar char="-"/>
                      </a:pPr>
                      <a:r>
                        <a:rPr lang="en-GB" sz="1100" dirty="0">
                          <a:effectLst/>
                        </a:rPr>
                        <a:t>Health Inequalities (</a:t>
                      </a:r>
                      <a:r>
                        <a:rPr lang="en-GB" sz="1100" dirty="0" err="1">
                          <a:effectLst/>
                        </a:rPr>
                        <a:t>incl</a:t>
                      </a:r>
                      <a:r>
                        <a:rPr lang="en-GB" sz="1100" dirty="0">
                          <a:effectLst/>
                        </a:rPr>
                        <a:t> Priority Groups or Communities – </a:t>
                      </a:r>
                      <a:r>
                        <a:rPr lang="en-GB" sz="1100" dirty="0" err="1">
                          <a:effectLst/>
                        </a:rPr>
                        <a:t>incl</a:t>
                      </a:r>
                      <a:r>
                        <a:rPr lang="en-GB" sz="1100" dirty="0">
                          <a:effectLst/>
                        </a:rPr>
                        <a:t> CYP) </a:t>
                      </a:r>
                    </a:p>
                    <a:p>
                      <a:pPr marL="342900" lvl="0" indent="-342900">
                        <a:lnSpc>
                          <a:spcPct val="107000"/>
                        </a:lnSpc>
                        <a:spcAft>
                          <a:spcPts val="800"/>
                        </a:spcAft>
                        <a:buFont typeface="Calibri" panose="020F0502020204030204" pitchFamily="34" charset="0"/>
                        <a:buChar char="-"/>
                      </a:pPr>
                      <a:r>
                        <a:rPr lang="en-GB" sz="1100" dirty="0">
                          <a:effectLst/>
                        </a:rPr>
                        <a:t>Core20PLUS5 (connected to the above)</a:t>
                      </a:r>
                    </a:p>
                  </a:txBody>
                  <a:tcPr marL="38528" marR="38528" marT="0" marB="0"/>
                </a:tc>
                <a:extLst>
                  <a:ext uri="{0D108BD9-81ED-4DB2-BD59-A6C34878D82A}">
                    <a16:rowId xmlns:a16="http://schemas.microsoft.com/office/drawing/2014/main" val="404107709"/>
                  </a:ext>
                </a:extLst>
              </a:tr>
              <a:tr h="694429">
                <a:tc>
                  <a:txBody>
                    <a:bodyPr/>
                    <a:lstStyle/>
                    <a:p>
                      <a:pPr>
                        <a:lnSpc>
                          <a:spcPct val="107000"/>
                        </a:lnSpc>
                        <a:spcAft>
                          <a:spcPts val="800"/>
                        </a:spcAft>
                      </a:pPr>
                      <a:r>
                        <a:rPr lang="en-GB" sz="1100">
                          <a:effectLst/>
                        </a:rPr>
                        <a:t>ICB roles </a:t>
                      </a:r>
                    </a:p>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the person/role with responsibility for Personalised Care/Social Prescribing within the ICB? </a:t>
                      </a:r>
                    </a:p>
                    <a:p>
                      <a:pPr>
                        <a:lnSpc>
                          <a:spcPct val="107000"/>
                        </a:lnSpc>
                        <a:spcAft>
                          <a:spcPts val="800"/>
                        </a:spcAft>
                      </a:pPr>
                      <a:r>
                        <a:rPr lang="en-GB" sz="1100" dirty="0">
                          <a:effectLst/>
                        </a:rPr>
                        <a:t>Need to provide prompts mirroring info in the ‘explainer’ doc as to who these roles/people could be</a:t>
                      </a:r>
                    </a:p>
                  </a:txBody>
                  <a:tcPr marL="38528" marR="38528" marT="0" marB="0"/>
                </a:tc>
                <a:extLst>
                  <a:ext uri="{0D108BD9-81ED-4DB2-BD59-A6C34878D82A}">
                    <a16:rowId xmlns:a16="http://schemas.microsoft.com/office/drawing/2014/main" val="1971213681"/>
                  </a:ext>
                </a:extLst>
              </a:tr>
              <a:tr h="289857">
                <a:tc>
                  <a:txBody>
                    <a:bodyPr/>
                    <a:lstStyle/>
                    <a:p>
                      <a:pPr>
                        <a:lnSpc>
                          <a:spcPct val="107000"/>
                        </a:lnSpc>
                        <a:spcAft>
                          <a:spcPts val="800"/>
                        </a:spcAft>
                      </a:pPr>
                      <a:r>
                        <a:rPr lang="en-GB" sz="1100">
                          <a:effectLst/>
                        </a:rPr>
                        <a:t>ICB roles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the person/role with responsibility for Population Health within the ICB? </a:t>
                      </a:r>
                    </a:p>
                  </a:txBody>
                  <a:tcPr marL="38528" marR="38528" marT="0" marB="0"/>
                </a:tc>
                <a:extLst>
                  <a:ext uri="{0D108BD9-81ED-4DB2-BD59-A6C34878D82A}">
                    <a16:rowId xmlns:a16="http://schemas.microsoft.com/office/drawing/2014/main" val="3395280346"/>
                  </a:ext>
                </a:extLst>
              </a:tr>
              <a:tr h="400837">
                <a:tc>
                  <a:txBody>
                    <a:bodyPr/>
                    <a:lstStyle/>
                    <a:p>
                      <a:pPr>
                        <a:lnSpc>
                          <a:spcPct val="107000"/>
                        </a:lnSpc>
                        <a:spcAft>
                          <a:spcPts val="800"/>
                        </a:spcAft>
                      </a:pPr>
                      <a:r>
                        <a:rPr lang="en-GB" sz="1100" dirty="0">
                          <a:effectLst/>
                        </a:rPr>
                        <a:t>ICB roles </a:t>
                      </a:r>
                      <a:endParaRPr lang="en-GB" sz="1100" dirty="0">
                        <a:effectLst/>
                        <a:latin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the person/role with responsibility for Health Inequalities within the ICB? </a:t>
                      </a:r>
                    </a:p>
                    <a:p>
                      <a:pPr>
                        <a:lnSpc>
                          <a:spcPct val="107000"/>
                        </a:lnSpc>
                        <a:spcAft>
                          <a:spcPts val="800"/>
                        </a:spcAft>
                      </a:pPr>
                      <a:endParaRPr lang="en-GB" sz="1100" dirty="0">
                        <a:effectLst/>
                      </a:endParaRPr>
                    </a:p>
                  </a:txBody>
                  <a:tcPr marL="38528" marR="38528" marT="0" marB="0"/>
                </a:tc>
                <a:extLst>
                  <a:ext uri="{0D108BD9-81ED-4DB2-BD59-A6C34878D82A}">
                    <a16:rowId xmlns:a16="http://schemas.microsoft.com/office/drawing/2014/main" val="1931006923"/>
                  </a:ext>
                </a:extLst>
              </a:tr>
              <a:tr h="310825">
                <a:tc>
                  <a:txBody>
                    <a:bodyPr/>
                    <a:lstStyle/>
                    <a:p>
                      <a:pPr>
                        <a:lnSpc>
                          <a:spcPct val="107000"/>
                        </a:lnSpc>
                        <a:spcAft>
                          <a:spcPts val="800"/>
                        </a:spcAft>
                      </a:pPr>
                      <a:r>
                        <a:rPr lang="en-GB" sz="1100" dirty="0">
                          <a:effectLst/>
                        </a:rPr>
                        <a:t>ICB roles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the lead contact for your ‘NHS Training Hub’ and key contacts with responsibility for training of the Primary Care workforce across the ICS? </a:t>
                      </a:r>
                    </a:p>
                  </a:txBody>
                  <a:tcPr marL="38528" marR="38528" marT="0" marB="0"/>
                </a:tc>
                <a:extLst>
                  <a:ext uri="{0D108BD9-81ED-4DB2-BD59-A6C34878D82A}">
                    <a16:rowId xmlns:a16="http://schemas.microsoft.com/office/drawing/2014/main" val="994394197"/>
                  </a:ext>
                </a:extLst>
              </a:tr>
              <a:tr h="310825">
                <a:tc>
                  <a:txBody>
                    <a:bodyPr/>
                    <a:lstStyle/>
                    <a:p>
                      <a:pPr>
                        <a:lnSpc>
                          <a:spcPct val="107000"/>
                        </a:lnSpc>
                        <a:spcAft>
                          <a:spcPts val="800"/>
                        </a:spcAft>
                      </a:pPr>
                      <a:r>
                        <a:rPr lang="en-GB" sz="1100">
                          <a:effectLst/>
                        </a:rPr>
                        <a:t>NHS-E Regional roles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your NHS-E Regional lead for Personalised Care? </a:t>
                      </a:r>
                    </a:p>
                  </a:txBody>
                  <a:tcPr marL="38528" marR="38528" marT="0" marB="0"/>
                </a:tc>
                <a:extLst>
                  <a:ext uri="{0D108BD9-81ED-4DB2-BD59-A6C34878D82A}">
                    <a16:rowId xmlns:a16="http://schemas.microsoft.com/office/drawing/2014/main" val="3133972449"/>
                  </a:ext>
                </a:extLst>
              </a:tr>
              <a:tr h="161010">
                <a:tc>
                  <a:txBody>
                    <a:bodyPr/>
                    <a:lstStyle/>
                    <a:p>
                      <a:pPr>
                        <a:lnSpc>
                          <a:spcPct val="107000"/>
                        </a:lnSpc>
                        <a:spcAft>
                          <a:spcPts val="800"/>
                        </a:spcAft>
                      </a:pPr>
                      <a:r>
                        <a:rPr lang="en-GB" sz="1100">
                          <a:effectLst/>
                        </a:rPr>
                        <a:t>NASP role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your NASP NHS regional lead?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extLst>
                  <a:ext uri="{0D108BD9-81ED-4DB2-BD59-A6C34878D82A}">
                    <a16:rowId xmlns:a16="http://schemas.microsoft.com/office/drawing/2014/main" val="4007406321"/>
                  </a:ext>
                </a:extLst>
              </a:tr>
              <a:tr h="453892">
                <a:tc>
                  <a:txBody>
                    <a:bodyPr/>
                    <a:lstStyle/>
                    <a:p>
                      <a:pPr>
                        <a:lnSpc>
                          <a:spcPct val="107000"/>
                        </a:lnSpc>
                        <a:spcAft>
                          <a:spcPts val="800"/>
                        </a:spcAft>
                      </a:pPr>
                      <a:r>
                        <a:rPr lang="en-GB" sz="1100">
                          <a:effectLst/>
                        </a:rPr>
                        <a:t>Sport England Regional Advisor role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your Sport England Regional Social Prescribing Physical Activity Advisor?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extLst>
                  <a:ext uri="{0D108BD9-81ED-4DB2-BD59-A6C34878D82A}">
                    <a16:rowId xmlns:a16="http://schemas.microsoft.com/office/drawing/2014/main" val="2784600040"/>
                  </a:ext>
                </a:extLst>
              </a:tr>
              <a:tr h="310825">
                <a:tc>
                  <a:txBody>
                    <a:bodyPr/>
                    <a:lstStyle/>
                    <a:p>
                      <a:pPr>
                        <a:lnSpc>
                          <a:spcPct val="107000"/>
                        </a:lnSpc>
                        <a:spcAft>
                          <a:spcPts val="800"/>
                        </a:spcAft>
                      </a:pPr>
                      <a:r>
                        <a:rPr lang="en-GB" sz="1100">
                          <a:effectLst/>
                        </a:rPr>
                        <a:t>OHID Regional role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tc>
                  <a:txBody>
                    <a:bodyPr/>
                    <a:lstStyle/>
                    <a:p>
                      <a:pPr>
                        <a:lnSpc>
                          <a:spcPct val="107000"/>
                        </a:lnSpc>
                        <a:spcAft>
                          <a:spcPts val="800"/>
                        </a:spcAft>
                      </a:pPr>
                      <a:r>
                        <a:rPr lang="en-GB" sz="1100" dirty="0">
                          <a:effectLst/>
                        </a:rPr>
                        <a:t>Do you know the Regional OHID leads for Physical Activity? Do you know their connection with the ICBs and Social Prescribing/Personalised Care?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28" marR="38528" marT="0" marB="0"/>
                </a:tc>
                <a:extLst>
                  <a:ext uri="{0D108BD9-81ED-4DB2-BD59-A6C34878D82A}">
                    <a16:rowId xmlns:a16="http://schemas.microsoft.com/office/drawing/2014/main" val="2482729215"/>
                  </a:ext>
                </a:extLst>
              </a:tr>
            </a:tbl>
          </a:graphicData>
        </a:graphic>
      </p:graphicFrame>
      <p:sp>
        <p:nvSpPr>
          <p:cNvPr id="5" name="Rectangle 1">
            <a:extLst>
              <a:ext uri="{FF2B5EF4-FFF2-40B4-BE49-F238E27FC236}">
                <a16:creationId xmlns:a16="http://schemas.microsoft.com/office/drawing/2014/main" id="{99EA7AF5-9FB6-D706-CF8E-BEAFF0186E22}"/>
              </a:ext>
            </a:extLst>
          </p:cNvPr>
          <p:cNvSpPr>
            <a:spLocks noChangeArrowheads="1"/>
          </p:cNvSpPr>
          <p:nvPr/>
        </p:nvSpPr>
        <p:spPr bwMode="auto">
          <a:xfrm>
            <a:off x="441908" y="210099"/>
            <a:ext cx="74410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Exploring your System</a:t>
            </a:r>
            <a:endParaRPr kumimoji="0" lang="en-GB" altLang="en-US"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85033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3A5C3"/>
        </a:solidFill>
        <a:effectLst/>
      </p:bgPr>
    </p:bg>
    <p:spTree>
      <p:nvGrpSpPr>
        <p:cNvPr id="1" name=""/>
        <p:cNvGrpSpPr/>
        <p:nvPr/>
      </p:nvGrpSpPr>
      <p:grpSpPr>
        <a:xfrm>
          <a:off x="0" y="0"/>
          <a:ext cx="0" cy="0"/>
          <a:chOff x="0" y="0"/>
          <a:chExt cx="0" cy="0"/>
        </a:xfrm>
      </p:grpSpPr>
      <p:sp>
        <p:nvSpPr>
          <p:cNvPr id="9" name="Action Button: Go Home 8">
            <a:hlinkClick r:id="" action="ppaction://hlinkshowjump?jump=firstslide" highlightClick="1"/>
            <a:extLst>
              <a:ext uri="{FF2B5EF4-FFF2-40B4-BE49-F238E27FC236}">
                <a16:creationId xmlns:a16="http://schemas.microsoft.com/office/drawing/2014/main" id="{D0687F1F-8C21-909A-10F5-22545AEDA9A7}"/>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Go Back or Previous 9">
            <a:hlinkClick r:id="rId2" action="ppaction://hlinksldjump" highlightClick="1"/>
            <a:extLst>
              <a:ext uri="{FF2B5EF4-FFF2-40B4-BE49-F238E27FC236}">
                <a16:creationId xmlns:a16="http://schemas.microsoft.com/office/drawing/2014/main" id="{E38A00DB-B90C-B59B-0E36-C1096EC24B7E}"/>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1">
            <a:extLst>
              <a:ext uri="{FF2B5EF4-FFF2-40B4-BE49-F238E27FC236}">
                <a16:creationId xmlns:a16="http://schemas.microsoft.com/office/drawing/2014/main" id="{06A0F178-8E20-E3A9-5343-FED719799CE7}"/>
              </a:ext>
            </a:extLst>
          </p:cNvPr>
          <p:cNvSpPr>
            <a:spLocks noChangeArrowheads="1"/>
          </p:cNvSpPr>
          <p:nvPr/>
        </p:nvSpPr>
        <p:spPr bwMode="auto">
          <a:xfrm>
            <a:off x="413333" y="238899"/>
            <a:ext cx="74410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Exploring your Place</a:t>
            </a:r>
            <a:endParaRPr kumimoji="0" lang="en-GB" altLang="en-US" b="0" i="0" u="none" strike="noStrike" cap="none" normalizeH="0" baseline="0" dirty="0">
              <a:ln>
                <a:noFill/>
              </a:ln>
              <a:solidFill>
                <a:schemeClr val="bg1"/>
              </a:solidFill>
              <a:effectLst/>
            </a:endParaRPr>
          </a:p>
        </p:txBody>
      </p:sp>
      <p:graphicFrame>
        <p:nvGraphicFramePr>
          <p:cNvPr id="4" name="Table 3">
            <a:extLst>
              <a:ext uri="{FF2B5EF4-FFF2-40B4-BE49-F238E27FC236}">
                <a16:creationId xmlns:a16="http://schemas.microsoft.com/office/drawing/2014/main" id="{FE68CC82-E5A0-28DC-E425-C2702C262547}"/>
              </a:ext>
            </a:extLst>
          </p:cNvPr>
          <p:cNvGraphicFramePr>
            <a:graphicFrameLocks noGrp="1"/>
          </p:cNvGraphicFramePr>
          <p:nvPr>
            <p:extLst>
              <p:ext uri="{D42A27DB-BD31-4B8C-83A1-F6EECF244321}">
                <p14:modId xmlns:p14="http://schemas.microsoft.com/office/powerpoint/2010/main" val="74674959"/>
              </p:ext>
            </p:extLst>
          </p:nvPr>
        </p:nvGraphicFramePr>
        <p:xfrm>
          <a:off x="490803" y="767124"/>
          <a:ext cx="10786797" cy="5034012"/>
        </p:xfrm>
        <a:graphic>
          <a:graphicData uri="http://schemas.openxmlformats.org/drawingml/2006/table">
            <a:tbl>
              <a:tblPr firstRow="1" firstCol="1" bandRow="1">
                <a:tableStyleId>{21E4AEA4-8DFA-4A89-87EB-49C32662AFE0}</a:tableStyleId>
              </a:tblPr>
              <a:tblGrid>
                <a:gridCol w="1282872">
                  <a:extLst>
                    <a:ext uri="{9D8B030D-6E8A-4147-A177-3AD203B41FA5}">
                      <a16:colId xmlns:a16="http://schemas.microsoft.com/office/drawing/2014/main" val="765369939"/>
                    </a:ext>
                  </a:extLst>
                </a:gridCol>
                <a:gridCol w="9503925">
                  <a:extLst>
                    <a:ext uri="{9D8B030D-6E8A-4147-A177-3AD203B41FA5}">
                      <a16:colId xmlns:a16="http://schemas.microsoft.com/office/drawing/2014/main" val="702664108"/>
                    </a:ext>
                  </a:extLst>
                </a:gridCol>
              </a:tblGrid>
              <a:tr h="131400">
                <a:tc>
                  <a:txBody>
                    <a:bodyPr/>
                    <a:lstStyle/>
                    <a:p>
                      <a:pPr>
                        <a:lnSpc>
                          <a:spcPct val="107000"/>
                        </a:lnSpc>
                        <a:spcAft>
                          <a:spcPts val="800"/>
                        </a:spcAft>
                      </a:pPr>
                      <a:r>
                        <a:rPr lang="en-GB" sz="1200" dirty="0">
                          <a:effectLst/>
                        </a:rPr>
                        <a:t>Explore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tc>
                  <a:txBody>
                    <a:bodyPr/>
                    <a:lstStyle/>
                    <a:p>
                      <a:pPr>
                        <a:lnSpc>
                          <a:spcPct val="107000"/>
                        </a:lnSpc>
                        <a:spcAft>
                          <a:spcPts val="80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extLst>
                  <a:ext uri="{0D108BD9-81ED-4DB2-BD59-A6C34878D82A}">
                    <a16:rowId xmlns:a16="http://schemas.microsoft.com/office/drawing/2014/main" val="3768337576"/>
                  </a:ext>
                </a:extLst>
              </a:tr>
              <a:tr h="681338">
                <a:tc>
                  <a:txBody>
                    <a:bodyPr/>
                    <a:lstStyle/>
                    <a:p>
                      <a:pPr>
                        <a:lnSpc>
                          <a:spcPct val="107000"/>
                        </a:lnSpc>
                        <a:spcAft>
                          <a:spcPts val="800"/>
                        </a:spcAft>
                      </a:pPr>
                      <a:r>
                        <a:rPr lang="en-GB" sz="1200">
                          <a:effectLst/>
                        </a:rPr>
                        <a:t>Place Strategies/Plans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tc>
                  <a:txBody>
                    <a:bodyPr/>
                    <a:lstStyle/>
                    <a:p>
                      <a:pPr>
                        <a:lnSpc>
                          <a:spcPct val="107000"/>
                        </a:lnSpc>
                        <a:spcAft>
                          <a:spcPts val="800"/>
                        </a:spcAft>
                      </a:pPr>
                      <a:r>
                        <a:rPr lang="en-GB" sz="1200" dirty="0">
                          <a:effectLst/>
                        </a:rPr>
                        <a:t>Are ‘Physical Activity’, ‘Sport’, ‘Personalised Care’, ‘Social Prescribing’, ‘Health care consultations’, Lifestyle advice’,’ Healthy Lifestyles’, ‘Fitness’, ‘Exercise’, ‘Make Every Contact Count’ or similar terminology specifically mentioned in Place level plans or strategies (Place Based Partnership/Health and Wellbeing Boards – Health and Wellbeing Strategies/Joint Strategic Needs Assessments)?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extLst>
                  <a:ext uri="{0D108BD9-81ED-4DB2-BD59-A6C34878D82A}">
                    <a16:rowId xmlns:a16="http://schemas.microsoft.com/office/drawing/2014/main" val="480057528"/>
                  </a:ext>
                </a:extLst>
              </a:tr>
              <a:tr h="1406159">
                <a:tc>
                  <a:txBody>
                    <a:bodyPr/>
                    <a:lstStyle/>
                    <a:p>
                      <a:pPr>
                        <a:lnSpc>
                          <a:spcPct val="107000"/>
                        </a:lnSpc>
                        <a:spcAft>
                          <a:spcPts val="800"/>
                        </a:spcAft>
                      </a:pPr>
                      <a:r>
                        <a:rPr lang="en-GB" sz="1200">
                          <a:effectLst/>
                        </a:rPr>
                        <a:t>Place Priorities and Physical Activity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tc>
                  <a:txBody>
                    <a:bodyPr/>
                    <a:lstStyle/>
                    <a:p>
                      <a:pPr>
                        <a:lnSpc>
                          <a:spcPct val="107000"/>
                        </a:lnSpc>
                        <a:spcAft>
                          <a:spcPts val="800"/>
                        </a:spcAft>
                      </a:pPr>
                      <a:r>
                        <a:rPr lang="en-GB" sz="1200" dirty="0">
                          <a:effectLst/>
                        </a:rPr>
                        <a:t>Do you know the key priorities for your ‘Place’ relevant to physical activity?</a:t>
                      </a:r>
                    </a:p>
                    <a:p>
                      <a:pPr>
                        <a:lnSpc>
                          <a:spcPct val="107000"/>
                        </a:lnSpc>
                        <a:spcAft>
                          <a:spcPts val="800"/>
                        </a:spcAft>
                      </a:pPr>
                      <a:r>
                        <a:rPr lang="en-GB" sz="1200" dirty="0">
                          <a:effectLst/>
                        </a:rPr>
                        <a:t>These might relate to:</a:t>
                      </a:r>
                    </a:p>
                    <a:p>
                      <a:pPr marL="342900" lvl="0" indent="-342900">
                        <a:lnSpc>
                          <a:spcPct val="107000"/>
                        </a:lnSpc>
                        <a:buFont typeface="Calibri" panose="020F0502020204030204" pitchFamily="34" charset="0"/>
                        <a:buChar char="-"/>
                      </a:pPr>
                      <a:r>
                        <a:rPr lang="en-GB" sz="1200" dirty="0">
                          <a:effectLst/>
                        </a:rPr>
                        <a:t>Population Health Management</a:t>
                      </a:r>
                    </a:p>
                    <a:p>
                      <a:pPr marL="342900" lvl="0" indent="-342900">
                        <a:lnSpc>
                          <a:spcPct val="107000"/>
                        </a:lnSpc>
                        <a:buFont typeface="Calibri" panose="020F0502020204030204" pitchFamily="34" charset="0"/>
                        <a:buChar char="-"/>
                      </a:pPr>
                      <a:r>
                        <a:rPr lang="en-GB" sz="1200" dirty="0">
                          <a:effectLst/>
                        </a:rPr>
                        <a:t>Prevention</a:t>
                      </a:r>
                    </a:p>
                    <a:p>
                      <a:pPr marL="342900" lvl="0" indent="-342900">
                        <a:lnSpc>
                          <a:spcPct val="107000"/>
                        </a:lnSpc>
                        <a:buFont typeface="Calibri" panose="020F0502020204030204" pitchFamily="34" charset="0"/>
                        <a:buChar char="-"/>
                      </a:pPr>
                      <a:r>
                        <a:rPr lang="en-GB" sz="1200" dirty="0">
                          <a:effectLst/>
                        </a:rPr>
                        <a:t>Long Terms Heath Conditions – Treatment and Management</a:t>
                      </a:r>
                    </a:p>
                    <a:p>
                      <a:pPr marL="342900" lvl="0" indent="-342900">
                        <a:lnSpc>
                          <a:spcPct val="107000"/>
                        </a:lnSpc>
                        <a:buFont typeface="Calibri" panose="020F0502020204030204" pitchFamily="34" charset="0"/>
                        <a:buChar char="-"/>
                      </a:pPr>
                      <a:r>
                        <a:rPr lang="en-GB" sz="1200" dirty="0">
                          <a:effectLst/>
                        </a:rPr>
                        <a:t>Health Inequalities (</a:t>
                      </a:r>
                      <a:r>
                        <a:rPr lang="en-GB" sz="1200" dirty="0" err="1">
                          <a:effectLst/>
                        </a:rPr>
                        <a:t>incl</a:t>
                      </a:r>
                      <a:r>
                        <a:rPr lang="en-GB" sz="1200" dirty="0">
                          <a:effectLst/>
                        </a:rPr>
                        <a:t> Priority Groups or Communities – </a:t>
                      </a:r>
                      <a:r>
                        <a:rPr lang="en-GB" sz="1200" dirty="0" err="1">
                          <a:effectLst/>
                        </a:rPr>
                        <a:t>incl</a:t>
                      </a:r>
                      <a:r>
                        <a:rPr lang="en-GB" sz="1200" dirty="0">
                          <a:effectLst/>
                        </a:rPr>
                        <a:t> CYP) </a:t>
                      </a:r>
                    </a:p>
                    <a:p>
                      <a:pPr marL="342900" lvl="0" indent="-342900">
                        <a:lnSpc>
                          <a:spcPct val="107000"/>
                        </a:lnSpc>
                        <a:spcAft>
                          <a:spcPts val="800"/>
                        </a:spcAft>
                        <a:buFont typeface="Calibri" panose="020F0502020204030204" pitchFamily="34" charset="0"/>
                        <a:buChar char="-"/>
                      </a:pPr>
                      <a:r>
                        <a:rPr lang="en-GB" sz="1200" dirty="0">
                          <a:effectLst/>
                        </a:rPr>
                        <a:t>Core20PLUS5 (connected to the above)</a:t>
                      </a:r>
                    </a:p>
                  </a:txBody>
                  <a:tcPr marL="46656" marR="46656" marT="0" marB="0"/>
                </a:tc>
                <a:extLst>
                  <a:ext uri="{0D108BD9-81ED-4DB2-BD59-A6C34878D82A}">
                    <a16:rowId xmlns:a16="http://schemas.microsoft.com/office/drawing/2014/main" val="1487077677"/>
                  </a:ext>
                </a:extLst>
              </a:tr>
              <a:tr h="647677">
                <a:tc>
                  <a:txBody>
                    <a:bodyPr/>
                    <a:lstStyle/>
                    <a:p>
                      <a:pPr>
                        <a:lnSpc>
                          <a:spcPct val="107000"/>
                        </a:lnSpc>
                        <a:spcAft>
                          <a:spcPts val="800"/>
                        </a:spcAft>
                      </a:pPr>
                      <a:r>
                        <a:rPr lang="en-GB" sz="1200">
                          <a:effectLst/>
                        </a:rPr>
                        <a:t>Who?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tc>
                  <a:txBody>
                    <a:bodyPr/>
                    <a:lstStyle/>
                    <a:p>
                      <a:pPr>
                        <a:lnSpc>
                          <a:spcPct val="107000"/>
                        </a:lnSpc>
                        <a:spcAft>
                          <a:spcPts val="800"/>
                        </a:spcAft>
                      </a:pPr>
                      <a:r>
                        <a:rPr lang="en-GB" sz="1200" dirty="0">
                          <a:effectLst/>
                        </a:rPr>
                        <a:t>Do you know the person/roles with responsibility for Social Prescribing/Personalised Care within the ‘Place’? </a:t>
                      </a:r>
                    </a:p>
                    <a:p>
                      <a:pPr>
                        <a:lnSpc>
                          <a:spcPct val="107000"/>
                        </a:lnSpc>
                        <a:spcAft>
                          <a:spcPts val="800"/>
                        </a:spcAft>
                      </a:pPr>
                      <a:r>
                        <a:rPr lang="en-GB" sz="1200" dirty="0">
                          <a:effectLst/>
                        </a:rPr>
                        <a:t>Need to provide prompts mirroring info in the ‘explainer’ doc as to who these roles/people could be</a:t>
                      </a:r>
                    </a:p>
                  </a:txBody>
                  <a:tcPr marL="46656" marR="46656" marT="0" marB="0"/>
                </a:tc>
                <a:extLst>
                  <a:ext uri="{0D108BD9-81ED-4DB2-BD59-A6C34878D82A}">
                    <a16:rowId xmlns:a16="http://schemas.microsoft.com/office/drawing/2014/main" val="1932782854"/>
                  </a:ext>
                </a:extLst>
              </a:tr>
              <a:tr h="384509">
                <a:tc>
                  <a:txBody>
                    <a:bodyPr/>
                    <a:lstStyle/>
                    <a:p>
                      <a:pPr>
                        <a:lnSpc>
                          <a:spcPct val="107000"/>
                        </a:lnSpc>
                        <a:spcAft>
                          <a:spcPts val="800"/>
                        </a:spcAft>
                      </a:pPr>
                      <a:r>
                        <a:rPr lang="en-GB" sz="1200">
                          <a:effectLst/>
                        </a:rPr>
                        <a:t>Who?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tc>
                  <a:txBody>
                    <a:bodyPr/>
                    <a:lstStyle/>
                    <a:p>
                      <a:pPr>
                        <a:lnSpc>
                          <a:spcPct val="107000"/>
                        </a:lnSpc>
                        <a:spcAft>
                          <a:spcPts val="800"/>
                        </a:spcAft>
                      </a:pPr>
                      <a:r>
                        <a:rPr lang="en-GB" sz="1200">
                          <a:effectLst/>
                        </a:rPr>
                        <a:t>Do you know the colleagues in the Public Health team with responsibility for Physical Activity? Do you know the nature of their relationship with the Place Based Partnership and Social Prescribing?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extLst>
                  <a:ext uri="{0D108BD9-81ED-4DB2-BD59-A6C34878D82A}">
                    <a16:rowId xmlns:a16="http://schemas.microsoft.com/office/drawing/2014/main" val="1194356336"/>
                  </a:ext>
                </a:extLst>
              </a:tr>
              <a:tr h="1034174">
                <a:tc>
                  <a:txBody>
                    <a:bodyPr/>
                    <a:lstStyle/>
                    <a:p>
                      <a:pPr>
                        <a:lnSpc>
                          <a:spcPct val="107000"/>
                        </a:lnSpc>
                        <a:spcAft>
                          <a:spcPts val="800"/>
                        </a:spcAft>
                      </a:pPr>
                      <a:r>
                        <a:rPr lang="en-GB" sz="1200">
                          <a:effectLst/>
                        </a:rPr>
                        <a:t>Who?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tc>
                  <a:txBody>
                    <a:bodyPr/>
                    <a:lstStyle/>
                    <a:p>
                      <a:pPr>
                        <a:lnSpc>
                          <a:spcPct val="107000"/>
                        </a:lnSpc>
                        <a:spcAft>
                          <a:spcPts val="800"/>
                        </a:spcAft>
                      </a:pPr>
                      <a:r>
                        <a:rPr lang="en-GB" sz="1200" dirty="0">
                          <a:effectLst/>
                        </a:rPr>
                        <a:t>Do you know the relationship between the following Local Authority depts and the Place Based Partnership and Social Prescribing?</a:t>
                      </a:r>
                    </a:p>
                    <a:p>
                      <a:pPr marL="342900" lvl="0" indent="-342900">
                        <a:lnSpc>
                          <a:spcPct val="107000"/>
                        </a:lnSpc>
                        <a:buFont typeface="+mj-lt"/>
                        <a:buAutoNum type="arabicParenR"/>
                      </a:pPr>
                      <a:r>
                        <a:rPr lang="en-GB" sz="1200" dirty="0">
                          <a:effectLst/>
                        </a:rPr>
                        <a:t>Leisure/Recreation (</a:t>
                      </a:r>
                      <a:r>
                        <a:rPr lang="en-GB" sz="1200" dirty="0" err="1">
                          <a:effectLst/>
                        </a:rPr>
                        <a:t>incl</a:t>
                      </a:r>
                      <a:r>
                        <a:rPr lang="en-GB" sz="1200" dirty="0">
                          <a:effectLst/>
                        </a:rPr>
                        <a:t> leisure contract and VCFSE club network)</a:t>
                      </a:r>
                    </a:p>
                    <a:p>
                      <a:pPr marL="342900" lvl="0" indent="-342900">
                        <a:lnSpc>
                          <a:spcPct val="107000"/>
                        </a:lnSpc>
                        <a:buFont typeface="+mj-lt"/>
                        <a:buAutoNum type="arabicParenR"/>
                      </a:pPr>
                      <a:r>
                        <a:rPr lang="en-GB" sz="1200" dirty="0">
                          <a:effectLst/>
                        </a:rPr>
                        <a:t>Parks/Greenspaces</a:t>
                      </a:r>
                    </a:p>
                    <a:p>
                      <a:pPr marL="342900" lvl="0" indent="-342900">
                        <a:lnSpc>
                          <a:spcPct val="107000"/>
                        </a:lnSpc>
                        <a:buFont typeface="+mj-lt"/>
                        <a:buAutoNum type="arabicParenR"/>
                      </a:pPr>
                      <a:r>
                        <a:rPr lang="en-GB" sz="1200" dirty="0">
                          <a:effectLst/>
                        </a:rPr>
                        <a:t>Transport</a:t>
                      </a:r>
                    </a:p>
                    <a:p>
                      <a:pPr marL="342900" lvl="0" indent="-342900">
                        <a:lnSpc>
                          <a:spcPct val="107000"/>
                        </a:lnSpc>
                        <a:buFont typeface="+mj-lt"/>
                        <a:buAutoNum type="arabicParenR"/>
                      </a:pPr>
                      <a:r>
                        <a:rPr lang="en-GB" sz="1200" dirty="0">
                          <a:effectLst/>
                        </a:rPr>
                        <a:t>Childrens and Family Services</a:t>
                      </a:r>
                    </a:p>
                    <a:p>
                      <a:pPr marL="342900" lvl="0" indent="-342900">
                        <a:lnSpc>
                          <a:spcPct val="107000"/>
                        </a:lnSpc>
                        <a:spcAft>
                          <a:spcPts val="800"/>
                        </a:spcAft>
                        <a:buFont typeface="+mj-lt"/>
                        <a:buAutoNum type="arabicParenR"/>
                      </a:pPr>
                      <a:r>
                        <a:rPr lang="en-GB" sz="1200" dirty="0">
                          <a:effectLst/>
                        </a:rPr>
                        <a:t>Housing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extLst>
                  <a:ext uri="{0D108BD9-81ED-4DB2-BD59-A6C34878D82A}">
                    <a16:rowId xmlns:a16="http://schemas.microsoft.com/office/drawing/2014/main" val="239236868"/>
                  </a:ext>
                </a:extLst>
              </a:tr>
              <a:tr h="268885">
                <a:tc>
                  <a:txBody>
                    <a:bodyPr/>
                    <a:lstStyle/>
                    <a:p>
                      <a:pPr>
                        <a:lnSpc>
                          <a:spcPct val="107000"/>
                        </a:lnSpc>
                        <a:spcAft>
                          <a:spcPts val="800"/>
                        </a:spcAft>
                      </a:pPr>
                      <a:r>
                        <a:rPr lang="en-GB" sz="1200" dirty="0">
                          <a:effectLst/>
                        </a:rPr>
                        <a:t>Who?</a:t>
                      </a:r>
                    </a:p>
                  </a:txBody>
                  <a:tcPr marL="46656" marR="46656" marT="0" marB="0"/>
                </a:tc>
                <a:tc>
                  <a:txBody>
                    <a:bodyPr/>
                    <a:lstStyle/>
                    <a:p>
                      <a:pPr>
                        <a:lnSpc>
                          <a:spcPct val="107000"/>
                        </a:lnSpc>
                        <a:spcAft>
                          <a:spcPts val="800"/>
                        </a:spcAft>
                      </a:pPr>
                      <a:r>
                        <a:rPr lang="en-GB" sz="1200" dirty="0">
                          <a:effectLst/>
                        </a:rPr>
                        <a:t>Do you know the mainstream VCFSE relationship with the Place Based Partnership and Social Prescribing?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56" marR="46656" marT="0" marB="0"/>
                </a:tc>
                <a:extLst>
                  <a:ext uri="{0D108BD9-81ED-4DB2-BD59-A6C34878D82A}">
                    <a16:rowId xmlns:a16="http://schemas.microsoft.com/office/drawing/2014/main" val="843233182"/>
                  </a:ext>
                </a:extLst>
              </a:tr>
            </a:tbl>
          </a:graphicData>
        </a:graphic>
      </p:graphicFrame>
      <p:sp>
        <p:nvSpPr>
          <p:cNvPr id="6" name="Rectangle 1">
            <a:extLst>
              <a:ext uri="{FF2B5EF4-FFF2-40B4-BE49-F238E27FC236}">
                <a16:creationId xmlns:a16="http://schemas.microsoft.com/office/drawing/2014/main" id="{BDA406FA-23CD-53FD-50D6-4FCA2F9CA09A}"/>
              </a:ext>
            </a:extLst>
          </p:cNvPr>
          <p:cNvSpPr>
            <a:spLocks noChangeArrowheads="1"/>
          </p:cNvSpPr>
          <p:nvPr/>
        </p:nvSpPr>
        <p:spPr bwMode="auto">
          <a:xfrm>
            <a:off x="4310063" y="1644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7135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A5C3"/>
        </a:solidFill>
        <a:effectLst/>
      </p:bgPr>
    </p:bg>
    <p:spTree>
      <p:nvGrpSpPr>
        <p:cNvPr id="1" name=""/>
        <p:cNvGrpSpPr/>
        <p:nvPr/>
      </p:nvGrpSpPr>
      <p:grpSpPr>
        <a:xfrm>
          <a:off x="0" y="0"/>
          <a:ext cx="0" cy="0"/>
          <a:chOff x="0" y="0"/>
          <a:chExt cx="0" cy="0"/>
        </a:xfrm>
      </p:grpSpPr>
      <p:sp>
        <p:nvSpPr>
          <p:cNvPr id="6" name="Action Button: Go Home 5">
            <a:hlinkClick r:id="" action="ppaction://hlinkshowjump?jump=firstslide" highlightClick="1"/>
            <a:extLst>
              <a:ext uri="{FF2B5EF4-FFF2-40B4-BE49-F238E27FC236}">
                <a16:creationId xmlns:a16="http://schemas.microsoft.com/office/drawing/2014/main" id="{D80E6B8B-76A9-386D-111A-08664E246BD4}"/>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Back or Previous 6">
            <a:hlinkClick r:id="rId2" action="ppaction://hlinksldjump" highlightClick="1"/>
            <a:extLst>
              <a:ext uri="{FF2B5EF4-FFF2-40B4-BE49-F238E27FC236}">
                <a16:creationId xmlns:a16="http://schemas.microsoft.com/office/drawing/2014/main" id="{D0066884-9D76-D93B-C858-1FE992E7E321}"/>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ontent Placeholder 7">
            <a:extLst>
              <a:ext uri="{FF2B5EF4-FFF2-40B4-BE49-F238E27FC236}">
                <a16:creationId xmlns:a16="http://schemas.microsoft.com/office/drawing/2014/main" id="{8A1B49F6-BABA-7C9E-BA57-037CE294381C}"/>
              </a:ext>
            </a:extLst>
          </p:cNvPr>
          <p:cNvGraphicFramePr>
            <a:graphicFrameLocks noGrp="1"/>
          </p:cNvGraphicFramePr>
          <p:nvPr>
            <p:ph idx="1"/>
            <p:extLst>
              <p:ext uri="{D42A27DB-BD31-4B8C-83A1-F6EECF244321}">
                <p14:modId xmlns:p14="http://schemas.microsoft.com/office/powerpoint/2010/main" val="2334565603"/>
              </p:ext>
            </p:extLst>
          </p:nvPr>
        </p:nvGraphicFramePr>
        <p:xfrm>
          <a:off x="394283" y="622997"/>
          <a:ext cx="11483508" cy="5135615"/>
        </p:xfrm>
        <a:graphic>
          <a:graphicData uri="http://schemas.openxmlformats.org/drawingml/2006/table">
            <a:tbl>
              <a:tblPr firstRow="1" firstCol="1" bandRow="1">
                <a:tableStyleId>{93296810-A885-4BE3-A3E7-6D5BEEA58F35}</a:tableStyleId>
              </a:tblPr>
              <a:tblGrid>
                <a:gridCol w="1162629">
                  <a:extLst>
                    <a:ext uri="{9D8B030D-6E8A-4147-A177-3AD203B41FA5}">
                      <a16:colId xmlns:a16="http://schemas.microsoft.com/office/drawing/2014/main" val="4144515950"/>
                    </a:ext>
                  </a:extLst>
                </a:gridCol>
                <a:gridCol w="10320879">
                  <a:extLst>
                    <a:ext uri="{9D8B030D-6E8A-4147-A177-3AD203B41FA5}">
                      <a16:colId xmlns:a16="http://schemas.microsoft.com/office/drawing/2014/main" val="902731324"/>
                    </a:ext>
                  </a:extLst>
                </a:gridCol>
              </a:tblGrid>
              <a:tr h="174970">
                <a:tc>
                  <a:txBody>
                    <a:bodyPr/>
                    <a:lstStyle/>
                    <a:p>
                      <a:pPr>
                        <a:lnSpc>
                          <a:spcPct val="107000"/>
                        </a:lnSpc>
                        <a:spcAft>
                          <a:spcPts val="800"/>
                        </a:spcAft>
                      </a:pPr>
                      <a:r>
                        <a:rPr lang="en-GB" sz="1200">
                          <a:effectLst/>
                        </a:rPr>
                        <a:t>Explore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143" marR="58143" marT="0" marB="0"/>
                </a:tc>
                <a:tc>
                  <a:txBody>
                    <a:bodyPr/>
                    <a:lstStyle/>
                    <a:p>
                      <a:pPr>
                        <a:lnSpc>
                          <a:spcPct val="107000"/>
                        </a:lnSpc>
                        <a:spcAft>
                          <a:spcPts val="80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143" marR="58143" marT="0" marB="0"/>
                </a:tc>
                <a:extLst>
                  <a:ext uri="{0D108BD9-81ED-4DB2-BD59-A6C34878D82A}">
                    <a16:rowId xmlns:a16="http://schemas.microsoft.com/office/drawing/2014/main" val="3626929205"/>
                  </a:ext>
                </a:extLst>
              </a:tr>
              <a:tr h="2934700">
                <a:tc>
                  <a:txBody>
                    <a:bodyPr/>
                    <a:lstStyle/>
                    <a:p>
                      <a:pPr>
                        <a:lnSpc>
                          <a:spcPct val="107000"/>
                        </a:lnSpc>
                        <a:spcAft>
                          <a:spcPts val="800"/>
                        </a:spcAft>
                      </a:pPr>
                      <a:r>
                        <a:rPr lang="en-GB" sz="1200">
                          <a:effectLst/>
                        </a:rPr>
                        <a:t>Neighbourhood Plans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143" marR="58143" marT="0" marB="0"/>
                </a:tc>
                <a:tc>
                  <a:txBody>
                    <a:bodyPr/>
                    <a:lstStyle/>
                    <a:p>
                      <a:pPr>
                        <a:lnSpc>
                          <a:spcPct val="107000"/>
                        </a:lnSpc>
                        <a:spcAft>
                          <a:spcPts val="800"/>
                        </a:spcAft>
                      </a:pPr>
                      <a:r>
                        <a:rPr lang="en-GB" sz="1200" dirty="0">
                          <a:effectLst/>
                        </a:rPr>
                        <a:t>Identify Primary Care Network (PCN) plans in relation to </a:t>
                      </a:r>
                    </a:p>
                    <a:p>
                      <a:pPr marL="342900" lvl="0" indent="-342900">
                        <a:lnSpc>
                          <a:spcPct val="107000"/>
                        </a:lnSpc>
                        <a:buFont typeface="+mj-lt"/>
                        <a:buAutoNum type="alphaLcParenR"/>
                      </a:pPr>
                      <a:r>
                        <a:rPr lang="en-GB" sz="1200" u="sng" dirty="0">
                          <a:effectLst/>
                          <a:hlinkClick r:id="rId3"/>
                        </a:rPr>
                        <a:t>Areas of focus</a:t>
                      </a:r>
                      <a:r>
                        <a:rPr lang="en-GB" sz="1200" dirty="0">
                          <a:effectLst/>
                        </a:rPr>
                        <a:t> (22/23 – will need updating for 2024 on)</a:t>
                      </a:r>
                    </a:p>
                    <a:p>
                      <a:pPr marL="342900" lvl="0" indent="-342900">
                        <a:lnSpc>
                          <a:spcPct val="107000"/>
                        </a:lnSpc>
                        <a:buFont typeface="Calibri" panose="020F0502020204030204" pitchFamily="34" charset="0"/>
                        <a:buChar char="-"/>
                      </a:pPr>
                      <a:r>
                        <a:rPr lang="en-GB" sz="1200" dirty="0">
                          <a:effectLst/>
                        </a:rPr>
                        <a:t>Improving prevention and tackling health inequalities in the delivery of primary care </a:t>
                      </a:r>
                    </a:p>
                    <a:p>
                      <a:pPr marL="342900" lvl="0" indent="-342900">
                        <a:lnSpc>
                          <a:spcPct val="107000"/>
                        </a:lnSpc>
                        <a:buFont typeface="Calibri" panose="020F0502020204030204" pitchFamily="34" charset="0"/>
                        <a:buChar char="-"/>
                      </a:pPr>
                      <a:r>
                        <a:rPr lang="en-GB" sz="1200" dirty="0">
                          <a:effectLst/>
                        </a:rPr>
                        <a:t>Supporting better patient outcomes in the community through proactive primary care </a:t>
                      </a:r>
                    </a:p>
                    <a:p>
                      <a:pPr marL="342900" lvl="0" indent="-342900">
                        <a:lnSpc>
                          <a:spcPct val="107000"/>
                        </a:lnSpc>
                        <a:buFont typeface="Calibri" panose="020F0502020204030204" pitchFamily="34" charset="0"/>
                        <a:buChar char="-"/>
                      </a:pPr>
                      <a:r>
                        <a:rPr lang="en-GB" sz="1200" dirty="0">
                          <a:effectLst/>
                        </a:rPr>
                        <a:t>Supporting improved patient access to primary care services </a:t>
                      </a:r>
                    </a:p>
                    <a:p>
                      <a:pPr marL="342900" lvl="0" indent="-342900">
                        <a:lnSpc>
                          <a:spcPct val="107000"/>
                        </a:lnSpc>
                        <a:buFont typeface="Calibri" panose="020F0502020204030204" pitchFamily="34" charset="0"/>
                        <a:buChar char="-"/>
                      </a:pPr>
                      <a:r>
                        <a:rPr lang="en-GB" sz="1200" dirty="0">
                          <a:effectLst/>
                        </a:rPr>
                        <a:t>Helping create a more sustainable NHS</a:t>
                      </a:r>
                    </a:p>
                    <a:p>
                      <a:pPr marL="342900" lvl="0" indent="-342900">
                        <a:lnSpc>
                          <a:spcPct val="107000"/>
                        </a:lnSpc>
                        <a:buFont typeface="+mj-lt"/>
                        <a:buAutoNum type="alphaLcParenR"/>
                      </a:pPr>
                      <a:r>
                        <a:rPr lang="en-GB" sz="1200" u="sng" dirty="0">
                          <a:effectLst/>
                          <a:hlinkClick r:id="rId3"/>
                        </a:rPr>
                        <a:t>Service Requirements</a:t>
                      </a:r>
                      <a:r>
                        <a:rPr lang="en-GB" sz="1200" dirty="0">
                          <a:effectLst/>
                        </a:rPr>
                        <a:t> (22/23 – will need updating for 2024 on) </a:t>
                      </a:r>
                    </a:p>
                    <a:p>
                      <a:pPr marL="342900" lvl="0" indent="-342900">
                        <a:lnSpc>
                          <a:spcPct val="107000"/>
                        </a:lnSpc>
                        <a:buFont typeface="Calibri" panose="020F0502020204030204" pitchFamily="34" charset="0"/>
                        <a:buChar char="-"/>
                      </a:pPr>
                      <a:r>
                        <a:rPr lang="en-GB" sz="1200" dirty="0">
                          <a:effectLst/>
                        </a:rPr>
                        <a:t>Cardiovascular disease (CVD) prevention and diagnosis</a:t>
                      </a:r>
                    </a:p>
                    <a:p>
                      <a:pPr marL="342900" lvl="0" indent="-342900">
                        <a:lnSpc>
                          <a:spcPct val="107000"/>
                        </a:lnSpc>
                        <a:buFont typeface="Calibri" panose="020F0502020204030204" pitchFamily="34" charset="0"/>
                        <a:buChar char="-"/>
                      </a:pPr>
                      <a:r>
                        <a:rPr lang="en-GB" sz="1200" dirty="0">
                          <a:effectLst/>
                        </a:rPr>
                        <a:t>Tackling neighbourhood health inequalities</a:t>
                      </a:r>
                    </a:p>
                    <a:p>
                      <a:pPr marL="342900" lvl="0" indent="-342900">
                        <a:lnSpc>
                          <a:spcPct val="107000"/>
                        </a:lnSpc>
                        <a:buFont typeface="Calibri" panose="020F0502020204030204" pitchFamily="34" charset="0"/>
                        <a:buChar char="-"/>
                      </a:pPr>
                      <a:r>
                        <a:rPr lang="en-GB" sz="1200" dirty="0">
                          <a:effectLst/>
                        </a:rPr>
                        <a:t>Anticipatory Care</a:t>
                      </a:r>
                    </a:p>
                    <a:p>
                      <a:pPr marL="342900" lvl="0" indent="-342900">
                        <a:lnSpc>
                          <a:spcPct val="107000"/>
                        </a:lnSpc>
                        <a:spcAft>
                          <a:spcPts val="800"/>
                        </a:spcAft>
                        <a:buFont typeface="Calibri" panose="020F0502020204030204" pitchFamily="34" charset="0"/>
                        <a:buChar char="-"/>
                      </a:pPr>
                      <a:r>
                        <a:rPr lang="en-GB" sz="1200" dirty="0">
                          <a:effectLst/>
                        </a:rPr>
                        <a:t>Personalised Care</a:t>
                      </a:r>
                    </a:p>
                    <a:p>
                      <a:pPr>
                        <a:lnSpc>
                          <a:spcPct val="107000"/>
                        </a:lnSpc>
                        <a:spcAft>
                          <a:spcPts val="800"/>
                        </a:spcAft>
                      </a:pPr>
                      <a:r>
                        <a:rPr lang="en-GB" sz="1200" dirty="0">
                          <a:effectLst/>
                        </a:rPr>
                        <a:t>Determine current/potential role of physical activity within these plans and implications for Social Prescribing and Personalised Care/Social Prescribing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Does the Active Practice Charter feature in PCN Plans?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Are the PCNs aware of PACC training? </a:t>
                      </a:r>
                    </a:p>
                  </a:txBody>
                  <a:tcPr marL="58143" marR="58143" marT="0" marB="0"/>
                </a:tc>
                <a:extLst>
                  <a:ext uri="{0D108BD9-81ED-4DB2-BD59-A6C34878D82A}">
                    <a16:rowId xmlns:a16="http://schemas.microsoft.com/office/drawing/2014/main" val="1277267790"/>
                  </a:ext>
                </a:extLst>
              </a:tr>
              <a:tr h="306201">
                <a:tc>
                  <a:txBody>
                    <a:bodyPr/>
                    <a:lstStyle/>
                    <a:p>
                      <a:pPr>
                        <a:lnSpc>
                          <a:spcPct val="107000"/>
                        </a:lnSpc>
                        <a:spcAft>
                          <a:spcPts val="800"/>
                        </a:spcAft>
                      </a:pPr>
                      <a:r>
                        <a:rPr lang="en-GB" sz="1200">
                          <a:effectLst/>
                        </a:rPr>
                        <a:t>Asset Mapping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143" marR="58143" marT="0" marB="0"/>
                </a:tc>
                <a:tc>
                  <a:txBody>
                    <a:bodyPr/>
                    <a:lstStyle/>
                    <a:p>
                      <a:pPr>
                        <a:lnSpc>
                          <a:spcPct val="107000"/>
                        </a:lnSpc>
                        <a:spcAft>
                          <a:spcPts val="800"/>
                        </a:spcAft>
                      </a:pPr>
                      <a:r>
                        <a:rPr lang="en-GB" sz="1200">
                          <a:effectLst/>
                        </a:rPr>
                        <a:t>What is the status of community asset and stakeholder mapping and engagement within the PCN area?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143" marR="58143" marT="0" marB="0"/>
                </a:tc>
                <a:extLst>
                  <a:ext uri="{0D108BD9-81ED-4DB2-BD59-A6C34878D82A}">
                    <a16:rowId xmlns:a16="http://schemas.microsoft.com/office/drawing/2014/main" val="2139092070"/>
                  </a:ext>
                </a:extLst>
              </a:tr>
              <a:tr h="306201">
                <a:tc>
                  <a:txBody>
                    <a:bodyPr/>
                    <a:lstStyle/>
                    <a:p>
                      <a:pPr>
                        <a:lnSpc>
                          <a:spcPct val="107000"/>
                        </a:lnSpc>
                        <a:spcAft>
                          <a:spcPts val="800"/>
                        </a:spcAft>
                      </a:pPr>
                      <a:r>
                        <a:rPr lang="en-GB" sz="1200">
                          <a:effectLst/>
                        </a:rPr>
                        <a:t>Who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143" marR="58143" marT="0" marB="0"/>
                </a:tc>
                <a:tc>
                  <a:txBody>
                    <a:bodyPr/>
                    <a:lstStyle/>
                    <a:p>
                      <a:pPr>
                        <a:lnSpc>
                          <a:spcPct val="107000"/>
                        </a:lnSpc>
                        <a:spcAft>
                          <a:spcPts val="800"/>
                        </a:spcAft>
                      </a:pPr>
                      <a:r>
                        <a:rPr lang="en-GB" sz="1200">
                          <a:effectLst/>
                        </a:rPr>
                        <a:t>Do you know the PCN Clinical Director or alternative similar role in relation to strategic planning?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143" marR="58143" marT="0" marB="0"/>
                </a:tc>
                <a:extLst>
                  <a:ext uri="{0D108BD9-81ED-4DB2-BD59-A6C34878D82A}">
                    <a16:rowId xmlns:a16="http://schemas.microsoft.com/office/drawing/2014/main" val="3849576331"/>
                  </a:ext>
                </a:extLst>
              </a:tr>
              <a:tr h="1198480">
                <a:tc>
                  <a:txBody>
                    <a:bodyPr/>
                    <a:lstStyle/>
                    <a:p>
                      <a:pPr>
                        <a:lnSpc>
                          <a:spcPct val="107000"/>
                        </a:lnSpc>
                        <a:spcAft>
                          <a:spcPts val="800"/>
                        </a:spcAft>
                      </a:pPr>
                      <a:r>
                        <a:rPr lang="en-GB" sz="1200" dirty="0">
                          <a:effectLst/>
                        </a:rPr>
                        <a:t>Who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143" marR="58143" marT="0" marB="0"/>
                </a:tc>
                <a:tc>
                  <a:txBody>
                    <a:bodyPr/>
                    <a:lstStyle/>
                    <a:p>
                      <a:pPr>
                        <a:lnSpc>
                          <a:spcPct val="107000"/>
                        </a:lnSpc>
                        <a:spcAft>
                          <a:spcPts val="800"/>
                        </a:spcAft>
                      </a:pPr>
                      <a:r>
                        <a:rPr lang="en-GB" sz="1200" dirty="0">
                          <a:effectLst/>
                        </a:rPr>
                        <a:t>Do you know the person/role with responsibility for Social Prescribing/Personalised Care within the PCN? </a:t>
                      </a:r>
                    </a:p>
                    <a:p>
                      <a:pPr>
                        <a:lnSpc>
                          <a:spcPct val="107000"/>
                        </a:lnSpc>
                        <a:spcAft>
                          <a:spcPts val="800"/>
                        </a:spcAft>
                      </a:pPr>
                      <a:r>
                        <a:rPr lang="en-GB" sz="1200" dirty="0">
                          <a:effectLst/>
                        </a:rPr>
                        <a:t>Need to provide prompts mirroring info in the ‘explainer’ doc as to who these roles/people could be</a:t>
                      </a:r>
                    </a:p>
                  </a:txBody>
                  <a:tcPr marL="58143" marR="58143" marT="0" marB="0"/>
                </a:tc>
                <a:extLst>
                  <a:ext uri="{0D108BD9-81ED-4DB2-BD59-A6C34878D82A}">
                    <a16:rowId xmlns:a16="http://schemas.microsoft.com/office/drawing/2014/main" val="1178501452"/>
                  </a:ext>
                </a:extLst>
              </a:tr>
            </a:tbl>
          </a:graphicData>
        </a:graphic>
      </p:graphicFrame>
      <p:sp>
        <p:nvSpPr>
          <p:cNvPr id="9" name="Rectangle 1">
            <a:extLst>
              <a:ext uri="{FF2B5EF4-FFF2-40B4-BE49-F238E27FC236}">
                <a16:creationId xmlns:a16="http://schemas.microsoft.com/office/drawing/2014/main" id="{D0A5E3CE-40AD-3FD2-8FF1-1C59B6EF024C}"/>
              </a:ext>
            </a:extLst>
          </p:cNvPr>
          <p:cNvSpPr>
            <a:spLocks noChangeArrowheads="1"/>
          </p:cNvSpPr>
          <p:nvPr/>
        </p:nvSpPr>
        <p:spPr bwMode="auto">
          <a:xfrm>
            <a:off x="-7155945" y="492192"/>
            <a:ext cx="2699154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GB" altLang="en-US" sz="1100" b="1">
                <a:solidFill>
                  <a:schemeClr val="bg1"/>
                </a:solidFill>
                <a:latin typeface="Calibri" panose="020F0502020204030204" pitchFamily="34" charset="0"/>
                <a:ea typeface="Calibri" panose="020F0502020204030204" pitchFamily="34" charset="0"/>
                <a:cs typeface="Times New Roman" panose="02020603050405020304" pitchFamily="18" charset="0"/>
              </a:rPr>
              <a:t>Exploring your Place (Relative to each ICS within your region)</a:t>
            </a:r>
            <a:endParaRPr lang="en-GB" altLang="en-US" sz="1100" dirty="0">
              <a:solidFill>
                <a:schemeClr val="bg1"/>
              </a:solidFill>
            </a:endParaRPr>
          </a:p>
        </p:txBody>
      </p:sp>
      <p:sp>
        <p:nvSpPr>
          <p:cNvPr id="10" name="Rectangle 1">
            <a:extLst>
              <a:ext uri="{FF2B5EF4-FFF2-40B4-BE49-F238E27FC236}">
                <a16:creationId xmlns:a16="http://schemas.microsoft.com/office/drawing/2014/main" id="{6E9B9D32-A668-DAAF-4B61-F2650719BC4E}"/>
              </a:ext>
            </a:extLst>
          </p:cNvPr>
          <p:cNvSpPr>
            <a:spLocks noChangeArrowheads="1"/>
          </p:cNvSpPr>
          <p:nvPr/>
        </p:nvSpPr>
        <p:spPr bwMode="auto">
          <a:xfrm>
            <a:off x="394283" y="122860"/>
            <a:ext cx="74410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Exploring your Neighbourhood</a:t>
            </a:r>
            <a:endParaRPr kumimoji="0" lang="en-GB" altLang="en-US"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182502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3A5C3"/>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FB00511-763C-CA82-B7D0-595A656573C4}"/>
              </a:ext>
            </a:extLst>
          </p:cNvPr>
          <p:cNvGraphicFramePr>
            <a:graphicFrameLocks noGrp="1"/>
          </p:cNvGraphicFramePr>
          <p:nvPr>
            <p:extLst>
              <p:ext uri="{D42A27DB-BD31-4B8C-83A1-F6EECF244321}">
                <p14:modId xmlns:p14="http://schemas.microsoft.com/office/powerpoint/2010/main" val="843063181"/>
              </p:ext>
            </p:extLst>
          </p:nvPr>
        </p:nvGraphicFramePr>
        <p:xfrm>
          <a:off x="400049" y="612357"/>
          <a:ext cx="11125201" cy="4931842"/>
        </p:xfrm>
        <a:graphic>
          <a:graphicData uri="http://schemas.openxmlformats.org/drawingml/2006/table">
            <a:tbl>
              <a:tblPr firstRow="1" bandRow="1">
                <a:tableStyleId>{F5AB1C69-6EDB-4FF4-983F-18BD219EF322}</a:tableStyleId>
              </a:tblPr>
              <a:tblGrid>
                <a:gridCol w="1247776">
                  <a:extLst>
                    <a:ext uri="{9D8B030D-6E8A-4147-A177-3AD203B41FA5}">
                      <a16:colId xmlns:a16="http://schemas.microsoft.com/office/drawing/2014/main" val="1427887783"/>
                    </a:ext>
                  </a:extLst>
                </a:gridCol>
                <a:gridCol w="2313869">
                  <a:extLst>
                    <a:ext uri="{9D8B030D-6E8A-4147-A177-3AD203B41FA5}">
                      <a16:colId xmlns:a16="http://schemas.microsoft.com/office/drawing/2014/main" val="768403475"/>
                    </a:ext>
                  </a:extLst>
                </a:gridCol>
                <a:gridCol w="2453957">
                  <a:extLst>
                    <a:ext uri="{9D8B030D-6E8A-4147-A177-3AD203B41FA5}">
                      <a16:colId xmlns:a16="http://schemas.microsoft.com/office/drawing/2014/main" val="3422231751"/>
                    </a:ext>
                  </a:extLst>
                </a:gridCol>
                <a:gridCol w="2354716">
                  <a:extLst>
                    <a:ext uri="{9D8B030D-6E8A-4147-A177-3AD203B41FA5}">
                      <a16:colId xmlns:a16="http://schemas.microsoft.com/office/drawing/2014/main" val="574896527"/>
                    </a:ext>
                  </a:extLst>
                </a:gridCol>
                <a:gridCol w="2754883">
                  <a:extLst>
                    <a:ext uri="{9D8B030D-6E8A-4147-A177-3AD203B41FA5}">
                      <a16:colId xmlns:a16="http://schemas.microsoft.com/office/drawing/2014/main" val="2305358845"/>
                    </a:ext>
                  </a:extLst>
                </a:gridCol>
              </a:tblGrid>
              <a:tr h="406818">
                <a:tc>
                  <a:txBody>
                    <a:bodyPr/>
                    <a:lstStyle/>
                    <a:p>
                      <a:r>
                        <a:rPr lang="en-GB" dirty="0"/>
                        <a:t>Explore</a:t>
                      </a:r>
                      <a:endParaRPr lang="en-GB" dirty="0">
                        <a:latin typeface="+mn-lt"/>
                        <a:cs typeface="Poppins" panose="00000500000000000000" pitchFamily="2" charset="0"/>
                      </a:endParaRPr>
                    </a:p>
                  </a:txBody>
                  <a:tcPr>
                    <a:solidFill>
                      <a:schemeClr val="bg2">
                        <a:lumMod val="75000"/>
                      </a:schemeClr>
                    </a:solidFill>
                  </a:tcPr>
                </a:tc>
                <a:tc>
                  <a:txBody>
                    <a:bodyPr/>
                    <a:lstStyle/>
                    <a:p>
                      <a:endParaRPr lang="en-GB" dirty="0">
                        <a:latin typeface="+mn-lt"/>
                        <a:cs typeface="Poppins" panose="00000500000000000000" pitchFamily="2" charset="0"/>
                      </a:endParaRPr>
                    </a:p>
                  </a:txBody>
                  <a:tcPr/>
                </a:tc>
                <a:tc>
                  <a:txBody>
                    <a:bodyPr/>
                    <a:lstStyle/>
                    <a:p>
                      <a:endParaRPr lang="en-GB" dirty="0">
                        <a:latin typeface="+mn-lt"/>
                        <a:cs typeface="Poppins" panose="00000500000000000000" pitchFamily="2" charset="0"/>
                      </a:endParaRPr>
                    </a:p>
                  </a:txBody>
                  <a:tcPr/>
                </a:tc>
                <a:tc>
                  <a:txBody>
                    <a:bodyPr/>
                    <a:lstStyle/>
                    <a:p>
                      <a:endParaRPr lang="en-GB" dirty="0">
                        <a:latin typeface="+mn-lt"/>
                        <a:cs typeface="Poppins" panose="00000500000000000000" pitchFamily="2" charset="0"/>
                      </a:endParaRPr>
                    </a:p>
                  </a:txBody>
                  <a:tcPr/>
                </a:tc>
                <a:tc>
                  <a:txBody>
                    <a:bodyPr/>
                    <a:lstStyle/>
                    <a:p>
                      <a:endParaRPr lang="en-GB" dirty="0">
                        <a:latin typeface="+mn-lt"/>
                        <a:cs typeface="Poppins" panose="00000500000000000000" pitchFamily="2" charset="0"/>
                      </a:endParaRPr>
                    </a:p>
                  </a:txBody>
                  <a:tcPr/>
                </a:tc>
                <a:extLst>
                  <a:ext uri="{0D108BD9-81ED-4DB2-BD59-A6C34878D82A}">
                    <a16:rowId xmlns:a16="http://schemas.microsoft.com/office/drawing/2014/main" val="2109844316"/>
                  </a:ext>
                </a:extLst>
              </a:tr>
              <a:tr h="343096">
                <a:tc>
                  <a:txBody>
                    <a:bodyPr/>
                    <a:lstStyle/>
                    <a:p>
                      <a:endParaRPr lang="en-GB" dirty="0">
                        <a:latin typeface="+mn-lt"/>
                        <a:cs typeface="Poppins" panose="00000500000000000000" pitchFamily="2" charset="0"/>
                      </a:endParaRPr>
                    </a:p>
                  </a:txBody>
                  <a:tcPr>
                    <a:solidFill>
                      <a:schemeClr val="bg2">
                        <a:lumMod val="75000"/>
                      </a:schemeClr>
                    </a:solidFill>
                  </a:tcPr>
                </a:tc>
                <a:tc>
                  <a:txBody>
                    <a:bodyPr/>
                    <a:lstStyle/>
                    <a:p>
                      <a:endParaRPr lang="en-GB" dirty="0">
                        <a:latin typeface="+mn-lt"/>
                        <a:cs typeface="Poppins" panose="00000500000000000000" pitchFamily="2" charset="0"/>
                      </a:endParaRPr>
                    </a:p>
                  </a:txBody>
                  <a:tcPr/>
                </a:tc>
                <a:tc>
                  <a:txBody>
                    <a:bodyPr/>
                    <a:lstStyle/>
                    <a:p>
                      <a:r>
                        <a:rPr lang="en-GB" dirty="0"/>
                        <a:t>Initial Contact </a:t>
                      </a:r>
                      <a:endParaRPr lang="en-GB" dirty="0">
                        <a:latin typeface="+mn-lt"/>
                        <a:cs typeface="Poppins" panose="00000500000000000000" pitchFamily="2" charset="0"/>
                      </a:endParaRPr>
                    </a:p>
                  </a:txBody>
                  <a:tcPr/>
                </a:tc>
                <a:tc>
                  <a:txBody>
                    <a:bodyPr/>
                    <a:lstStyle/>
                    <a:p>
                      <a:r>
                        <a:rPr lang="en-GB" dirty="0"/>
                        <a:t>Social Prescribing </a:t>
                      </a:r>
                      <a:endParaRPr lang="en-GB" dirty="0">
                        <a:latin typeface="+mn-lt"/>
                        <a:cs typeface="Poppins" panose="00000500000000000000" pitchFamily="2" charset="0"/>
                      </a:endParaRPr>
                    </a:p>
                  </a:txBody>
                  <a:tcPr/>
                </a:tc>
                <a:tc>
                  <a:txBody>
                    <a:bodyPr/>
                    <a:lstStyle/>
                    <a:p>
                      <a:r>
                        <a:rPr lang="en-GB" dirty="0"/>
                        <a:t>Physical Activity </a:t>
                      </a:r>
                      <a:endParaRPr lang="en-GB" dirty="0">
                        <a:latin typeface="+mn-lt"/>
                        <a:cs typeface="Poppins" panose="00000500000000000000" pitchFamily="2" charset="0"/>
                      </a:endParaRPr>
                    </a:p>
                  </a:txBody>
                  <a:tcPr/>
                </a:tc>
                <a:extLst>
                  <a:ext uri="{0D108BD9-81ED-4DB2-BD59-A6C34878D82A}">
                    <a16:rowId xmlns:a16="http://schemas.microsoft.com/office/drawing/2014/main" val="2060697388"/>
                  </a:ext>
                </a:extLst>
              </a:tr>
              <a:tr h="593104">
                <a:tc rowSpan="2">
                  <a:txBody>
                    <a:bodyPr/>
                    <a:lstStyle/>
                    <a:p>
                      <a:r>
                        <a:rPr lang="en-GB" b="1" dirty="0"/>
                        <a:t>Individual</a:t>
                      </a:r>
                      <a:r>
                        <a:rPr lang="en-GB" dirty="0"/>
                        <a:t> </a:t>
                      </a:r>
                    </a:p>
                    <a:p>
                      <a:endParaRPr lang="en-GB" dirty="0"/>
                    </a:p>
                    <a:p>
                      <a:r>
                        <a:rPr lang="en-GB" sz="1400" dirty="0"/>
                        <a:t>Person centred experience of pathways in and out of the system as a whole</a:t>
                      </a:r>
                      <a:endParaRPr lang="en-GB" sz="1400" dirty="0">
                        <a:latin typeface="+mn-lt"/>
                        <a:cs typeface="Poppins" panose="00000500000000000000" pitchFamily="2" charset="0"/>
                      </a:endParaRPr>
                    </a:p>
                  </a:txBody>
                  <a:tcPr>
                    <a:solidFill>
                      <a:schemeClr val="bg2">
                        <a:lumMod val="75000"/>
                      </a:schemeClr>
                    </a:solidFill>
                  </a:tcPr>
                </a:tc>
                <a:tc>
                  <a:txBody>
                    <a:bodyPr/>
                    <a:lstStyle/>
                    <a:p>
                      <a:r>
                        <a:rPr lang="en-GB" sz="1600" dirty="0"/>
                        <a:t>Stakeholders</a:t>
                      </a:r>
                    </a:p>
                    <a:p>
                      <a:endParaRPr lang="en-GB" sz="1600" dirty="0">
                        <a:latin typeface="+mn-lt"/>
                        <a:cs typeface="Poppins" panose="00000500000000000000" pitchFamily="2" charset="0"/>
                      </a:endParaRPr>
                    </a:p>
                  </a:txBody>
                  <a:tcPr/>
                </a:tc>
                <a:tc>
                  <a:txBody>
                    <a:bodyPr/>
                    <a:lstStyle/>
                    <a:p>
                      <a:r>
                        <a:rPr lang="en-GB" sz="1200" dirty="0"/>
                        <a:t>GP, SPLW, community hub, </a:t>
                      </a:r>
                      <a:endParaRPr lang="en-GB" sz="1200" dirty="0">
                        <a:latin typeface="+mn-lt"/>
                        <a:cs typeface="Poppins" panose="00000500000000000000" pitchFamily="2" charset="0"/>
                      </a:endParaRPr>
                    </a:p>
                  </a:txBody>
                  <a:tcPr/>
                </a:tc>
                <a:tc>
                  <a:txBody>
                    <a:bodyPr/>
                    <a:lstStyle/>
                    <a:p>
                      <a:r>
                        <a:rPr lang="en-GB" sz="1200" dirty="0"/>
                        <a:t>Frontline social prescribers, ARS roles </a:t>
                      </a:r>
                      <a:endParaRPr lang="en-GB" sz="1200" dirty="0">
                        <a:latin typeface="+mn-lt"/>
                        <a:cs typeface="Poppins" panose="00000500000000000000" pitchFamily="2" charset="0"/>
                      </a:endParaRPr>
                    </a:p>
                  </a:txBody>
                  <a:tcPr/>
                </a:tc>
                <a:tc>
                  <a:txBody>
                    <a:bodyPr/>
                    <a:lstStyle/>
                    <a:p>
                      <a:r>
                        <a:rPr lang="en-GB" sz="1200" dirty="0"/>
                        <a:t>Group Ex leads, deliverers, walk leaders, session facilitator</a:t>
                      </a:r>
                      <a:endParaRPr lang="en-GB" sz="1200" dirty="0">
                        <a:latin typeface="+mn-lt"/>
                        <a:cs typeface="Poppins" panose="00000500000000000000" pitchFamily="2" charset="0"/>
                      </a:endParaRPr>
                    </a:p>
                  </a:txBody>
                  <a:tcPr/>
                </a:tc>
                <a:extLst>
                  <a:ext uri="{0D108BD9-81ED-4DB2-BD59-A6C34878D82A}">
                    <a16:rowId xmlns:a16="http://schemas.microsoft.com/office/drawing/2014/main" val="3825666872"/>
                  </a:ext>
                </a:extLst>
              </a:tr>
              <a:tr h="3468564">
                <a:tc vMerge="1">
                  <a:txBody>
                    <a:bodyPr/>
                    <a:lstStyle/>
                    <a:p>
                      <a:endParaRPr lang="en-GB" dirty="0"/>
                    </a:p>
                  </a:txBody>
                  <a:tcPr/>
                </a:tc>
                <a:tc>
                  <a:txBody>
                    <a:bodyPr/>
                    <a:lstStyle/>
                    <a:p>
                      <a:r>
                        <a:rPr lang="en-GB" sz="1600" dirty="0"/>
                        <a:t>Pathway </a:t>
                      </a:r>
                      <a:endParaRPr lang="en-GB" sz="1600" dirty="0">
                        <a:latin typeface="+mn-lt"/>
                        <a:cs typeface="Poppins" panose="00000500000000000000" pitchFamily="2" charset="0"/>
                      </a:endParaRPr>
                    </a:p>
                  </a:txBody>
                  <a:tcPr/>
                </a:tc>
                <a:tc>
                  <a:txBody>
                    <a:bodyPr/>
                    <a:lstStyle/>
                    <a:p>
                      <a:pPr marL="171450" indent="-171450">
                        <a:buFont typeface="Arial" panose="020B0604020202020204" pitchFamily="34" charset="0"/>
                        <a:buChar char="•"/>
                      </a:pPr>
                      <a:r>
                        <a:rPr lang="en-GB" sz="1200" dirty="0"/>
                        <a:t>Are inactive patients a priority for PCN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Confidence in having PA conversations?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Does the surgery have a PA advocate? </a:t>
                      </a:r>
                      <a:endParaRPr lang="en-GB" sz="1200" dirty="0">
                        <a:latin typeface="+mn-lt"/>
                        <a:cs typeface="Poppins" panose="00000500000000000000" pitchFamily="2" charset="0"/>
                      </a:endParaRPr>
                    </a:p>
                  </a:txBody>
                  <a:tcPr/>
                </a:tc>
                <a:tc>
                  <a:txBody>
                    <a:bodyPr/>
                    <a:lstStyle/>
                    <a:p>
                      <a:pPr marL="171450" indent="-171450">
                        <a:buFont typeface="Arial" panose="020B0604020202020204" pitchFamily="34" charset="0"/>
                        <a:buChar char="•"/>
                      </a:pPr>
                      <a:r>
                        <a:rPr lang="en-GB" sz="1200" dirty="0"/>
                        <a:t>Is the referral pathway easy and straight forward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How is information shared with SPLW around PA opportunities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What are the main barriers in engaging with opportunities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What means are used to discuss PA opportunities or everyday movement? </a:t>
                      </a:r>
                    </a:p>
                    <a:p>
                      <a:pPr marL="171450" indent="-171450">
                        <a:buFont typeface="Arial" panose="020B0604020202020204" pitchFamily="34" charset="0"/>
                        <a:buChar char="•"/>
                      </a:pPr>
                      <a:endParaRPr lang="en-GB" sz="1200" dirty="0">
                        <a:latin typeface="+mn-lt"/>
                        <a:cs typeface="Poppins" panose="00000500000000000000" pitchFamily="2" charset="0"/>
                      </a:endParaRPr>
                    </a:p>
                  </a:txBody>
                  <a:tcPr/>
                </a:tc>
                <a:tc>
                  <a:txBody>
                    <a:bodyPr/>
                    <a:lstStyle/>
                    <a:p>
                      <a:pPr marL="171450" indent="-171450">
                        <a:buFont typeface="Arial" panose="020B0604020202020204" pitchFamily="34" charset="0"/>
                        <a:buChar char="•"/>
                      </a:pPr>
                      <a:r>
                        <a:rPr lang="en-GB" sz="1200" dirty="0"/>
                        <a:t>Are local opportunities available and suitable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Are local providers knowledgeable in the system and SP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What does the pathway look like as a local resident?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Is there a feedback loop to the referrer?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Is impact of intervention captured and evaluated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Asset Based Community Development (ABCD) approach</a:t>
                      </a:r>
                    </a:p>
                    <a:p>
                      <a:endParaRPr lang="en-GB" sz="1200" dirty="0"/>
                    </a:p>
                    <a:p>
                      <a:endParaRPr lang="en-GB" sz="1200" dirty="0">
                        <a:latin typeface="+mn-lt"/>
                        <a:cs typeface="Poppins" panose="00000500000000000000" pitchFamily="2" charset="0"/>
                      </a:endParaRPr>
                    </a:p>
                  </a:txBody>
                  <a:tcPr/>
                </a:tc>
                <a:extLst>
                  <a:ext uri="{0D108BD9-81ED-4DB2-BD59-A6C34878D82A}">
                    <a16:rowId xmlns:a16="http://schemas.microsoft.com/office/drawing/2014/main" val="2954014060"/>
                  </a:ext>
                </a:extLst>
              </a:tr>
            </a:tbl>
          </a:graphicData>
        </a:graphic>
      </p:graphicFrame>
      <p:sp>
        <p:nvSpPr>
          <p:cNvPr id="6" name="Action Button: Go Home 5">
            <a:hlinkClick r:id="" action="ppaction://hlinkshowjump?jump=firstslide" highlightClick="1"/>
            <a:extLst>
              <a:ext uri="{FF2B5EF4-FFF2-40B4-BE49-F238E27FC236}">
                <a16:creationId xmlns:a16="http://schemas.microsoft.com/office/drawing/2014/main" id="{BEB60CC3-292A-3F4D-7D3C-8ED74A5552D6}"/>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Back or Previous 6">
            <a:hlinkClick r:id="rId2" action="ppaction://hlinksldjump" highlightClick="1"/>
            <a:extLst>
              <a:ext uri="{FF2B5EF4-FFF2-40B4-BE49-F238E27FC236}">
                <a16:creationId xmlns:a16="http://schemas.microsoft.com/office/drawing/2014/main" id="{8F5194AC-6B46-36A2-71B5-5B1C883686BC}"/>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957ACEA-BBF4-2D57-8CE3-5590FBD1EA8E}"/>
              </a:ext>
            </a:extLst>
          </p:cNvPr>
          <p:cNvSpPr txBox="1"/>
          <p:nvPr/>
        </p:nvSpPr>
        <p:spPr>
          <a:xfrm>
            <a:off x="211667" y="140260"/>
            <a:ext cx="6096000" cy="369332"/>
          </a:xfrm>
          <a:prstGeom prst="rect">
            <a:avLst/>
          </a:prstGeom>
          <a:noFill/>
        </p:spPr>
        <p:txBody>
          <a:bodyPr wrap="square">
            <a:spAutoFit/>
          </a:bodyPr>
          <a:lstStyle/>
          <a:p>
            <a:r>
              <a:rPr lang="en-GB" b="1" dirty="0">
                <a:solidFill>
                  <a:schemeClr val="bg1"/>
                </a:solidFill>
              </a:rPr>
              <a:t>Exploring at an Individual level</a:t>
            </a:r>
            <a:endParaRPr lang="en-GB" b="1" dirty="0">
              <a:solidFill>
                <a:schemeClr val="bg1"/>
              </a:solidFill>
              <a:latin typeface="+mn-lt"/>
              <a:cs typeface="Poppins" panose="00000500000000000000" pitchFamily="2" charset="0"/>
            </a:endParaRPr>
          </a:p>
        </p:txBody>
      </p:sp>
    </p:spTree>
    <p:extLst>
      <p:ext uri="{BB962C8B-B14F-4D97-AF65-F5344CB8AC3E}">
        <p14:creationId xmlns:p14="http://schemas.microsoft.com/office/powerpoint/2010/main" val="3679850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EA3815-7489-03FA-E545-E281B56CD97C}"/>
              </a:ext>
            </a:extLst>
          </p:cNvPr>
          <p:cNvSpPr txBox="1"/>
          <p:nvPr/>
        </p:nvSpPr>
        <p:spPr>
          <a:xfrm>
            <a:off x="-977710" y="434377"/>
            <a:ext cx="7219383" cy="769441"/>
          </a:xfrm>
          <a:prstGeom prst="rect">
            <a:avLst/>
          </a:prstGeom>
          <a:noFill/>
        </p:spPr>
        <p:txBody>
          <a:bodyPr wrap="square">
            <a:spAutoFit/>
          </a:bodyPr>
          <a:lstStyle/>
          <a:p>
            <a:pPr algn="ctr"/>
            <a:r>
              <a:rPr lang="en-GB" sz="4400" b="1" dirty="0">
                <a:solidFill>
                  <a:schemeClr val="bg1"/>
                </a:solidFill>
                <a:cs typeface="Poppins SemiBold" panose="00000700000000000000" pitchFamily="2" charset="0"/>
              </a:rPr>
              <a:t>Engage Tool Guide </a:t>
            </a:r>
            <a:endParaRPr lang="en-GB" sz="4400" dirty="0">
              <a:solidFill>
                <a:schemeClr val="bg1"/>
              </a:solidFill>
              <a:cs typeface="Poppins SemiBold" panose="00000700000000000000" pitchFamily="2" charset="0"/>
            </a:endParaRPr>
          </a:p>
        </p:txBody>
      </p:sp>
      <p:sp>
        <p:nvSpPr>
          <p:cNvPr id="34" name="Action Button: Go Home 33">
            <a:hlinkClick r:id="" action="ppaction://hlinkshowjump?jump=firstslide" highlightClick="1"/>
            <a:extLst>
              <a:ext uri="{FF2B5EF4-FFF2-40B4-BE49-F238E27FC236}">
                <a16:creationId xmlns:a16="http://schemas.microsoft.com/office/drawing/2014/main" id="{6D0075DB-1CFE-492E-EBD3-42E0D2DC2219}"/>
              </a:ext>
            </a:extLst>
          </p:cNvPr>
          <p:cNvSpPr/>
          <p:nvPr/>
        </p:nvSpPr>
        <p:spPr>
          <a:xfrm>
            <a:off x="11317029" y="6110254"/>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ction Button: Go Back or Previous 34">
            <a:hlinkClick r:id="" action="ppaction://hlinkshowjump?jump=firstslide" highlightClick="1"/>
            <a:extLst>
              <a:ext uri="{FF2B5EF4-FFF2-40B4-BE49-F238E27FC236}">
                <a16:creationId xmlns:a16="http://schemas.microsoft.com/office/drawing/2014/main" id="{30794BE2-E169-DADF-CDAE-46C03596222A}"/>
              </a:ext>
            </a:extLst>
          </p:cNvPr>
          <p:cNvSpPr/>
          <p:nvPr/>
        </p:nvSpPr>
        <p:spPr>
          <a:xfrm>
            <a:off x="10512438" y="6117578"/>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Pentagon 2">
            <a:extLst>
              <a:ext uri="{FF2B5EF4-FFF2-40B4-BE49-F238E27FC236}">
                <a16:creationId xmlns:a16="http://schemas.microsoft.com/office/drawing/2014/main" id="{F8EF2DEB-5FB4-297E-0BDD-86897104BFB7}"/>
              </a:ext>
            </a:extLst>
          </p:cNvPr>
          <p:cNvSpPr/>
          <p:nvPr/>
        </p:nvSpPr>
        <p:spPr>
          <a:xfrm>
            <a:off x="476917" y="2408003"/>
            <a:ext cx="8548485" cy="480390"/>
          </a:xfrm>
          <a:prstGeom prst="homePlate">
            <a:avLst/>
          </a:prstGeom>
          <a:solidFill>
            <a:srgbClr val="FF7C8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b="1" dirty="0">
                <a:cs typeface="Poppins" panose="00000500000000000000" pitchFamily="2" charset="0"/>
              </a:rPr>
              <a:t>Step 1 – Engage conversations	</a:t>
            </a:r>
          </a:p>
        </p:txBody>
      </p:sp>
      <p:sp>
        <p:nvSpPr>
          <p:cNvPr id="6" name="Arrow: Pentagon 5">
            <a:extLst>
              <a:ext uri="{FF2B5EF4-FFF2-40B4-BE49-F238E27FC236}">
                <a16:creationId xmlns:a16="http://schemas.microsoft.com/office/drawing/2014/main" id="{59637628-C7B6-50C3-C8E6-42695D3CB810}"/>
              </a:ext>
            </a:extLst>
          </p:cNvPr>
          <p:cNvSpPr/>
          <p:nvPr/>
        </p:nvSpPr>
        <p:spPr>
          <a:xfrm>
            <a:off x="9111204" y="2408003"/>
            <a:ext cx="2793098" cy="498105"/>
          </a:xfrm>
          <a:prstGeom prst="homePlate">
            <a:avLst/>
          </a:prstGeom>
          <a:solidFill>
            <a:srgbClr val="FF7C8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b="1" dirty="0">
                <a:cs typeface="Poppins" panose="00000500000000000000" pitchFamily="2" charset="0"/>
              </a:rPr>
              <a:t>Step 2 – Plan and pursue</a:t>
            </a:r>
          </a:p>
        </p:txBody>
      </p:sp>
      <p:sp>
        <p:nvSpPr>
          <p:cNvPr id="7" name="Rectangle 6">
            <a:extLst>
              <a:ext uri="{FF2B5EF4-FFF2-40B4-BE49-F238E27FC236}">
                <a16:creationId xmlns:a16="http://schemas.microsoft.com/office/drawing/2014/main" id="{342BF5A4-315A-55B2-1642-AFEE7868BDB8}"/>
              </a:ext>
            </a:extLst>
          </p:cNvPr>
          <p:cNvSpPr/>
          <p:nvPr/>
        </p:nvSpPr>
        <p:spPr>
          <a:xfrm>
            <a:off x="466846" y="3042303"/>
            <a:ext cx="2783728" cy="2964194"/>
          </a:xfrm>
          <a:prstGeom prst="rect">
            <a:avLst/>
          </a:prstGeom>
          <a:solidFill>
            <a:srgbClr val="23A5C3"/>
          </a:solidFill>
          <a:ln>
            <a:solidFill>
              <a:srgbClr val="23A5C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1200" dirty="0">
                <a:solidFill>
                  <a:schemeClr val="bg1"/>
                </a:solidFill>
              </a:rPr>
              <a:t>Start by speaking with the key stakeholders identified in your action plan. </a:t>
            </a:r>
          </a:p>
          <a:p>
            <a:pPr marL="0" indent="0">
              <a:buNone/>
            </a:pPr>
            <a:endParaRPr lang="en-GB" sz="1200" dirty="0">
              <a:solidFill>
                <a:schemeClr val="bg1"/>
              </a:solidFill>
            </a:endParaRPr>
          </a:p>
          <a:p>
            <a:pPr marL="342900" lvl="0" indent="-342900">
              <a:buFont typeface="+mj-lt"/>
              <a:buAutoNum type="arabicPeriod"/>
              <a:tabLst>
                <a:tab pos="457200" algn="l"/>
              </a:tabLst>
            </a:pPr>
            <a:r>
              <a:rPr lang="en-GB" sz="1200" dirty="0">
                <a:solidFill>
                  <a:schemeClr val="bg1"/>
                </a:solidFill>
                <a:ea typeface="Times New Roman" panose="02020603050405020304" pitchFamily="18" charset="0"/>
              </a:rPr>
              <a:t>W</a:t>
            </a:r>
            <a:r>
              <a:rPr lang="en-GB" sz="1200" dirty="0">
                <a:solidFill>
                  <a:schemeClr val="bg1"/>
                </a:solidFill>
                <a:effectLst/>
                <a:ea typeface="Times New Roman" panose="02020603050405020304" pitchFamily="18" charset="0"/>
              </a:rPr>
              <a:t>hat is/is not working for them?  (i.e. ICS-PA integration with wider ecosystem).</a:t>
            </a:r>
            <a:endParaRPr lang="en-GB" sz="1200" dirty="0">
              <a:solidFill>
                <a:schemeClr val="bg1"/>
              </a:solidFill>
              <a:effectLst/>
              <a:ea typeface="Calibri" panose="020F0502020204030204" pitchFamily="34" charset="0"/>
            </a:endParaRPr>
          </a:p>
          <a:p>
            <a:pPr marL="342900" lvl="0" indent="-342900">
              <a:buFont typeface="+mj-lt"/>
              <a:buAutoNum type="arabicPeriod"/>
              <a:tabLst>
                <a:tab pos="457200" algn="l"/>
              </a:tabLst>
            </a:pPr>
            <a:r>
              <a:rPr lang="en-GB" sz="1200" dirty="0">
                <a:solidFill>
                  <a:schemeClr val="bg1"/>
                </a:solidFill>
                <a:effectLst/>
                <a:ea typeface="Times New Roman" panose="02020603050405020304" pitchFamily="18" charset="0"/>
              </a:rPr>
              <a:t>Their goals, needs, barriers, blockers?</a:t>
            </a:r>
            <a:endParaRPr lang="en-GB" sz="1200" dirty="0">
              <a:solidFill>
                <a:schemeClr val="bg1"/>
              </a:solidFill>
              <a:effectLst/>
              <a:ea typeface="Calibri" panose="020F0502020204030204" pitchFamily="34" charset="0"/>
            </a:endParaRPr>
          </a:p>
          <a:p>
            <a:pPr marL="342900" lvl="0" indent="-342900">
              <a:buFont typeface="+mj-lt"/>
              <a:buAutoNum type="arabicPeriod"/>
              <a:tabLst>
                <a:tab pos="457200" algn="l"/>
              </a:tabLst>
            </a:pPr>
            <a:r>
              <a:rPr lang="en-GB" sz="1200" dirty="0">
                <a:solidFill>
                  <a:schemeClr val="bg1"/>
                </a:solidFill>
                <a:effectLst/>
                <a:ea typeface="Times New Roman" panose="02020603050405020304" pitchFamily="18" charset="0"/>
              </a:rPr>
              <a:t>Opportunities, assets, aspirations, enablers that they are aware of?</a:t>
            </a:r>
          </a:p>
        </p:txBody>
      </p:sp>
      <p:sp>
        <p:nvSpPr>
          <p:cNvPr id="8" name="Rectangle 7">
            <a:extLst>
              <a:ext uri="{FF2B5EF4-FFF2-40B4-BE49-F238E27FC236}">
                <a16:creationId xmlns:a16="http://schemas.microsoft.com/office/drawing/2014/main" id="{E56B7500-A2FA-EEDC-46C0-251DDC140572}"/>
              </a:ext>
            </a:extLst>
          </p:cNvPr>
          <p:cNvSpPr/>
          <p:nvPr/>
        </p:nvSpPr>
        <p:spPr>
          <a:xfrm>
            <a:off x="3362774" y="3037886"/>
            <a:ext cx="2783728" cy="2964194"/>
          </a:xfrm>
          <a:prstGeom prst="rect">
            <a:avLst/>
          </a:prstGeom>
          <a:solidFill>
            <a:srgbClr val="9966FF"/>
          </a:solidFill>
          <a:ln>
            <a:solidFill>
              <a:srgbClr val="9933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tabLst>
                <a:tab pos="457200" algn="l"/>
              </a:tabLst>
            </a:pPr>
            <a:r>
              <a:rPr lang="en-GB" sz="1200" dirty="0">
                <a:solidFill>
                  <a:schemeClr val="bg1"/>
                </a:solidFill>
                <a:effectLst/>
                <a:ea typeface="Times New Roman" panose="02020603050405020304" pitchFamily="18" charset="0"/>
              </a:rPr>
              <a:t>This can be achieved by collecting a variety of stakeholder perspectives, insights and data through methods such as: </a:t>
            </a:r>
          </a:p>
          <a:p>
            <a:pPr marL="171450" lvl="0" indent="-171450">
              <a:buFont typeface="Arial" panose="020B0604020202020204" pitchFamily="34" charset="0"/>
              <a:buChar char="•"/>
              <a:tabLst>
                <a:tab pos="457200" algn="l"/>
              </a:tabLst>
            </a:pPr>
            <a:r>
              <a:rPr lang="en-GB" sz="1200" dirty="0">
                <a:solidFill>
                  <a:schemeClr val="bg1"/>
                </a:solidFill>
                <a:effectLst/>
                <a:ea typeface="Times New Roman" panose="02020603050405020304" pitchFamily="18" charset="0"/>
              </a:rPr>
              <a:t>1-2-1 stakeholder conversations.</a:t>
            </a:r>
          </a:p>
          <a:p>
            <a:pPr marL="171450" lvl="0" indent="-171450">
              <a:buFont typeface="Arial" panose="020B0604020202020204" pitchFamily="34" charset="0"/>
              <a:buChar char="•"/>
              <a:tabLst>
                <a:tab pos="457200" algn="l"/>
              </a:tabLst>
            </a:pPr>
            <a:r>
              <a:rPr lang="en-GB" sz="1200" dirty="0">
                <a:solidFill>
                  <a:schemeClr val="bg1"/>
                </a:solidFill>
                <a:ea typeface="Times New Roman" panose="02020603050405020304" pitchFamily="18" charset="0"/>
              </a:rPr>
              <a:t>M</a:t>
            </a:r>
            <a:r>
              <a:rPr lang="en-GB" sz="1200" dirty="0">
                <a:solidFill>
                  <a:schemeClr val="bg1"/>
                </a:solidFill>
                <a:effectLst/>
                <a:ea typeface="Times New Roman" panose="02020603050405020304" pitchFamily="18" charset="0"/>
              </a:rPr>
              <a:t>eetings through existing structures and those setup specifically for this – informal group discussions.</a:t>
            </a:r>
          </a:p>
          <a:p>
            <a:pPr marL="171450" lvl="0" indent="-171450">
              <a:buFont typeface="Arial" panose="020B0604020202020204" pitchFamily="34" charset="0"/>
              <a:buChar char="•"/>
              <a:tabLst>
                <a:tab pos="457200" algn="l"/>
              </a:tabLst>
            </a:pPr>
            <a:r>
              <a:rPr lang="en-GB" sz="1200" dirty="0">
                <a:solidFill>
                  <a:schemeClr val="bg1"/>
                </a:solidFill>
                <a:ea typeface="Times New Roman" panose="02020603050405020304" pitchFamily="18" charset="0"/>
                <a:cs typeface="Calibri" panose="020F0502020204030204" pitchFamily="34" charset="0"/>
              </a:rPr>
              <a:t>P</a:t>
            </a:r>
            <a:r>
              <a:rPr lang="en-GB" sz="1200" dirty="0">
                <a:solidFill>
                  <a:schemeClr val="bg1"/>
                </a:solidFill>
                <a:effectLst/>
                <a:ea typeface="Times New Roman" panose="02020603050405020304" pitchFamily="18" charset="0"/>
                <a:cs typeface="Calibri" panose="020F0502020204030204" pitchFamily="34" charset="0"/>
              </a:rPr>
              <a:t>rimary data (questionnaires, surveys, group interviews etc).</a:t>
            </a:r>
          </a:p>
          <a:p>
            <a:pPr marL="171450" lvl="0" indent="-171450">
              <a:buFont typeface="Arial" panose="020B0604020202020204" pitchFamily="34" charset="0"/>
              <a:buChar char="•"/>
              <a:tabLst>
                <a:tab pos="457200" algn="l"/>
              </a:tabLst>
            </a:pPr>
            <a:r>
              <a:rPr lang="en-GB" sz="1200" dirty="0">
                <a:solidFill>
                  <a:schemeClr val="bg1"/>
                </a:solidFill>
                <a:ea typeface="Times New Roman" panose="02020603050405020304" pitchFamily="18" charset="0"/>
              </a:rPr>
              <a:t>S</a:t>
            </a:r>
            <a:r>
              <a:rPr lang="en-GB" sz="1200" dirty="0">
                <a:solidFill>
                  <a:schemeClr val="bg1"/>
                </a:solidFill>
                <a:effectLst/>
                <a:ea typeface="Times New Roman" panose="02020603050405020304" pitchFamily="18" charset="0"/>
              </a:rPr>
              <a:t>econdary data (existing reports on population/patients, ICS staff/ARRs/LWs roles and provider training needs/knowledge/confidence).</a:t>
            </a:r>
          </a:p>
        </p:txBody>
      </p:sp>
      <p:sp>
        <p:nvSpPr>
          <p:cNvPr id="10" name="Rectangle 9">
            <a:extLst>
              <a:ext uri="{FF2B5EF4-FFF2-40B4-BE49-F238E27FC236}">
                <a16:creationId xmlns:a16="http://schemas.microsoft.com/office/drawing/2014/main" id="{B45C12AC-E9C8-A047-F26A-559F06C03C92}"/>
              </a:ext>
            </a:extLst>
          </p:cNvPr>
          <p:cNvSpPr/>
          <p:nvPr/>
        </p:nvSpPr>
        <p:spPr>
          <a:xfrm>
            <a:off x="6258702" y="3037886"/>
            <a:ext cx="2766700" cy="2964194"/>
          </a:xfrm>
          <a:prstGeom prst="rect">
            <a:avLst/>
          </a:prstGeom>
          <a:solidFill>
            <a:schemeClr val="accent6">
              <a:lumMod val="7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200" dirty="0">
                <a:solidFill>
                  <a:schemeClr val="bg1"/>
                </a:solidFill>
              </a:rPr>
              <a:t>The questions on the following slides can help support some of  these conversations </a:t>
            </a:r>
          </a:p>
          <a:p>
            <a:pPr marL="285750" indent="-285750">
              <a:buFont typeface="Wingdings" panose="05000000000000000000" pitchFamily="2" charset="2"/>
              <a:buChar char="Ø"/>
            </a:pPr>
            <a:endParaRPr lang="en-GB" sz="1400" dirty="0">
              <a:solidFill>
                <a:schemeClr val="bg1"/>
              </a:solidFill>
            </a:endParaRPr>
          </a:p>
          <a:p>
            <a:pPr marL="742950" lvl="1" indent="-285750">
              <a:buFont typeface="Arial" panose="020B0604020202020204" pitchFamily="34" charset="0"/>
              <a:buChar char="•"/>
            </a:pPr>
            <a:r>
              <a:rPr lang="en-GB" sz="1400" b="1" dirty="0">
                <a:solidFill>
                  <a:schemeClr val="bg1"/>
                </a:solidFill>
                <a:cs typeface="Poppins" panose="00000500000000000000" pitchFamily="2" charset="0"/>
                <a:hlinkClick r:id="rId2" action="ppaction://hlinksldjump" tooltip="System engage"/>
              </a:rPr>
              <a:t>System</a:t>
            </a:r>
            <a:endParaRPr lang="en-GB" sz="1400" b="1" dirty="0">
              <a:solidFill>
                <a:schemeClr val="bg1"/>
              </a:solidFill>
              <a:cs typeface="Poppins" panose="00000500000000000000" pitchFamily="2" charset="0"/>
            </a:endParaRPr>
          </a:p>
          <a:p>
            <a:pPr marL="742950" lvl="1" indent="-285750">
              <a:buFont typeface="Wingdings" panose="05000000000000000000" pitchFamily="2" charset="2"/>
              <a:buChar char="Ø"/>
            </a:pPr>
            <a:endParaRPr lang="en-GB" sz="1400" b="1" dirty="0">
              <a:solidFill>
                <a:schemeClr val="bg1"/>
              </a:solidFill>
              <a:cs typeface="Poppins" panose="00000500000000000000" pitchFamily="2" charset="0"/>
            </a:endParaRPr>
          </a:p>
          <a:p>
            <a:pPr marL="742950" lvl="1" indent="-285750">
              <a:buFont typeface="Arial" panose="020B0604020202020204" pitchFamily="34" charset="0"/>
              <a:buChar char="•"/>
            </a:pPr>
            <a:r>
              <a:rPr lang="en-GB" sz="1400" b="1" dirty="0">
                <a:solidFill>
                  <a:schemeClr val="bg1"/>
                </a:solidFill>
                <a:cs typeface="Poppins" panose="00000500000000000000" pitchFamily="2" charset="0"/>
                <a:hlinkClick r:id="rId3" action="ppaction://hlinksldjump" tooltip="Place engage"/>
              </a:rPr>
              <a:t>Place</a:t>
            </a:r>
            <a:endParaRPr lang="en-GB" sz="1400" b="1" dirty="0">
              <a:solidFill>
                <a:schemeClr val="bg1"/>
              </a:solidFill>
              <a:cs typeface="Poppins" panose="00000500000000000000" pitchFamily="2" charset="0"/>
            </a:endParaRPr>
          </a:p>
          <a:p>
            <a:pPr marL="457200" lvl="1"/>
            <a:endParaRPr lang="en-GB" sz="1400" b="1" dirty="0">
              <a:solidFill>
                <a:schemeClr val="bg1"/>
              </a:solidFill>
              <a:cs typeface="Poppins" panose="00000500000000000000" pitchFamily="2" charset="0"/>
            </a:endParaRPr>
          </a:p>
          <a:p>
            <a:pPr marL="742950" lvl="1" indent="-285750">
              <a:buFont typeface="Arial" panose="020B0604020202020204" pitchFamily="34" charset="0"/>
              <a:buChar char="•"/>
            </a:pPr>
            <a:r>
              <a:rPr lang="en-GB" sz="1400" b="1" dirty="0">
                <a:solidFill>
                  <a:schemeClr val="bg1"/>
                </a:solidFill>
                <a:cs typeface="Poppins" panose="00000500000000000000" pitchFamily="2" charset="0"/>
                <a:hlinkClick r:id="rId4" action="ppaction://hlinksldjump" tooltip="Neighbourhood engage"/>
              </a:rPr>
              <a:t>Neighbourhood</a:t>
            </a:r>
            <a:endParaRPr lang="en-GB" sz="1400" b="1" dirty="0">
              <a:solidFill>
                <a:schemeClr val="bg1"/>
              </a:solidFill>
              <a:cs typeface="Poppins" panose="00000500000000000000" pitchFamily="2" charset="0"/>
            </a:endParaRPr>
          </a:p>
          <a:p>
            <a:pPr marL="742950" lvl="1" indent="-285750">
              <a:buFont typeface="Wingdings" panose="05000000000000000000" pitchFamily="2" charset="2"/>
              <a:buChar char="§"/>
            </a:pPr>
            <a:endParaRPr lang="en-GB" sz="1200" b="1" dirty="0">
              <a:solidFill>
                <a:schemeClr val="bg1"/>
              </a:solidFill>
              <a:cs typeface="Poppins" panose="00000500000000000000" pitchFamily="2" charset="0"/>
              <a:hlinkClick r:id="rId4" action="ppaction://hlinksldjump" tooltip="Individual engage"/>
            </a:endParaRPr>
          </a:p>
          <a:p>
            <a:r>
              <a:rPr lang="en-GB" sz="1200" dirty="0">
                <a:solidFill>
                  <a:schemeClr val="bg1"/>
                </a:solidFill>
              </a:rPr>
              <a:t>Add the information you find out to these slides. These can then be used to support conversations with wider stakeholders. </a:t>
            </a:r>
          </a:p>
          <a:p>
            <a:endParaRPr lang="en-GB" sz="1600" dirty="0">
              <a:solidFill>
                <a:schemeClr val="bg1"/>
              </a:solidFill>
            </a:endParaRPr>
          </a:p>
          <a:p>
            <a:pPr marL="380990" indent="-380990">
              <a:buFont typeface="Arial" panose="020B0604020202020204" pitchFamily="34" charset="0"/>
              <a:buChar char="•"/>
            </a:pPr>
            <a:endParaRPr lang="en-GB" sz="1600" dirty="0">
              <a:cs typeface="Poppins" panose="00000500000000000000" pitchFamily="2" charset="0"/>
            </a:endParaRPr>
          </a:p>
        </p:txBody>
      </p:sp>
      <p:sp>
        <p:nvSpPr>
          <p:cNvPr id="11" name="Rectangle 10">
            <a:extLst>
              <a:ext uri="{FF2B5EF4-FFF2-40B4-BE49-F238E27FC236}">
                <a16:creationId xmlns:a16="http://schemas.microsoft.com/office/drawing/2014/main" id="{B534DA23-443F-7A10-A8EE-80A56B3D6170}"/>
              </a:ext>
            </a:extLst>
          </p:cNvPr>
          <p:cNvSpPr/>
          <p:nvPr/>
        </p:nvSpPr>
        <p:spPr>
          <a:xfrm>
            <a:off x="9120574" y="3037886"/>
            <a:ext cx="2783728" cy="2964194"/>
          </a:xfrm>
          <a:prstGeom prst="rect">
            <a:avLst/>
          </a:prstGeom>
          <a:solidFill>
            <a:schemeClr val="accent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28594" indent="-228594">
              <a:buFont typeface="Arial" panose="020B0604020202020204" pitchFamily="34" charset="0"/>
              <a:buChar char="•"/>
            </a:pPr>
            <a:endParaRPr lang="en-GB" sz="1600" dirty="0">
              <a:cs typeface="Poppins" panose="00000500000000000000" pitchFamily="2" charset="0"/>
            </a:endParaRPr>
          </a:p>
        </p:txBody>
      </p:sp>
      <p:sp>
        <p:nvSpPr>
          <p:cNvPr id="13" name="TextBox 12">
            <a:extLst>
              <a:ext uri="{FF2B5EF4-FFF2-40B4-BE49-F238E27FC236}">
                <a16:creationId xmlns:a16="http://schemas.microsoft.com/office/drawing/2014/main" id="{DE35C8D3-1FA2-96EB-A1F8-DAAE888DC510}"/>
              </a:ext>
            </a:extLst>
          </p:cNvPr>
          <p:cNvSpPr txBox="1"/>
          <p:nvPr/>
        </p:nvSpPr>
        <p:spPr>
          <a:xfrm>
            <a:off x="464057" y="1263775"/>
            <a:ext cx="11532628" cy="1477328"/>
          </a:xfrm>
          <a:prstGeom prst="rect">
            <a:avLst/>
          </a:prstGeom>
          <a:noFill/>
        </p:spPr>
        <p:txBody>
          <a:bodyPr wrap="square">
            <a:spAutoFit/>
          </a:bodyPr>
          <a:lstStyle/>
          <a:p>
            <a:pPr marL="0" indent="0">
              <a:buNone/>
            </a:pPr>
            <a:r>
              <a:rPr lang="en-GB" sz="1800" dirty="0">
                <a:solidFill>
                  <a:schemeClr val="bg1"/>
                </a:solidFill>
              </a:rPr>
              <a:t>Once you have created your action plan, there is also the opportunity to engage with other local stakeholders to help understand the Social Prescribing and Physical Activity system from their perspective as well as using the information from them to build your own understanding.</a:t>
            </a:r>
          </a:p>
          <a:p>
            <a:pPr marL="342900" lvl="0" indent="-342900">
              <a:buFont typeface="+mj-lt"/>
              <a:buAutoNum type="arabicPeriod"/>
              <a:tabLst>
                <a:tab pos="457200" algn="l"/>
              </a:tabLst>
            </a:pPr>
            <a:endParaRPr lang="en-GB" sz="1800" dirty="0">
              <a:solidFill>
                <a:schemeClr val="bg1"/>
              </a:solidFill>
              <a:effectLst/>
              <a:ea typeface="Calibri" panose="020F0502020204030204" pitchFamily="34" charset="0"/>
            </a:endParaRPr>
          </a:p>
          <a:p>
            <a:pPr marL="0" lvl="0" indent="0">
              <a:buNone/>
              <a:tabLst>
                <a:tab pos="457200" algn="l"/>
              </a:tabLst>
            </a:pPr>
            <a:endParaRPr lang="en-GB" sz="1800" dirty="0">
              <a:solidFill>
                <a:schemeClr val="bg1"/>
              </a:solidFill>
            </a:endParaRPr>
          </a:p>
        </p:txBody>
      </p:sp>
      <p:sp>
        <p:nvSpPr>
          <p:cNvPr id="15" name="TextBox 14">
            <a:extLst>
              <a:ext uri="{FF2B5EF4-FFF2-40B4-BE49-F238E27FC236}">
                <a16:creationId xmlns:a16="http://schemas.microsoft.com/office/drawing/2014/main" id="{58DC6A7C-ADF4-8404-CD97-F1590AE7CDA3}"/>
              </a:ext>
            </a:extLst>
          </p:cNvPr>
          <p:cNvSpPr txBox="1"/>
          <p:nvPr/>
        </p:nvSpPr>
        <p:spPr>
          <a:xfrm>
            <a:off x="9151903" y="3057114"/>
            <a:ext cx="2504954" cy="1508105"/>
          </a:xfrm>
          <a:prstGeom prst="rect">
            <a:avLst/>
          </a:prstGeom>
          <a:noFill/>
        </p:spPr>
        <p:txBody>
          <a:bodyPr wrap="square" rtlCol="0">
            <a:spAutoFit/>
          </a:bodyPr>
          <a:lstStyle/>
          <a:p>
            <a:r>
              <a:rPr lang="en-GB" sz="1200" dirty="0">
                <a:solidFill>
                  <a:schemeClr val="bg1"/>
                </a:solidFill>
              </a:rPr>
              <a:t>Use the link below for tools and suggestions to help with bringing partners together to work collaboratively. </a:t>
            </a:r>
          </a:p>
          <a:p>
            <a:endParaRPr lang="en-GB" sz="1200" dirty="0">
              <a:solidFill>
                <a:schemeClr val="bg1"/>
              </a:solidFill>
            </a:endParaRPr>
          </a:p>
          <a:p>
            <a:r>
              <a:rPr lang="en-GB" sz="1400" b="1" dirty="0">
                <a:hlinkClick r:id="rId5" action="ppaction://hlinksldjump"/>
              </a:rPr>
              <a:t>Plan and Pursue</a:t>
            </a:r>
            <a:endParaRPr lang="en-GB" sz="1400" b="1" dirty="0"/>
          </a:p>
          <a:p>
            <a:endParaRPr lang="en-GB" dirty="0"/>
          </a:p>
        </p:txBody>
      </p:sp>
    </p:spTree>
    <p:extLst>
      <p:ext uri="{BB962C8B-B14F-4D97-AF65-F5344CB8AC3E}">
        <p14:creationId xmlns:p14="http://schemas.microsoft.com/office/powerpoint/2010/main" val="3921483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37FE-5737-A684-DB51-265271922610}"/>
              </a:ext>
            </a:extLst>
          </p:cNvPr>
          <p:cNvSpPr>
            <a:spLocks noGrp="1"/>
          </p:cNvSpPr>
          <p:nvPr>
            <p:ph type="title"/>
          </p:nvPr>
        </p:nvSpPr>
        <p:spPr/>
        <p:txBody>
          <a:bodyPr/>
          <a:lstStyle/>
          <a:p>
            <a:r>
              <a:rPr lang="en-GB" b="1" dirty="0">
                <a:solidFill>
                  <a:schemeClr val="bg1">
                    <a:lumMod val="95000"/>
                  </a:schemeClr>
                </a:solidFill>
                <a:latin typeface="+mn-lt"/>
                <a:ea typeface="+mn-ea"/>
                <a:cs typeface="Poppins SemiBold" panose="02000000000000000000" pitchFamily="2" charset="77"/>
              </a:rPr>
              <a:t>How</a:t>
            </a:r>
            <a:r>
              <a:rPr lang="en-GB" dirty="0">
                <a:solidFill>
                  <a:schemeClr val="accent1">
                    <a:lumMod val="75000"/>
                  </a:schemeClr>
                </a:solidFill>
                <a:latin typeface="+mn-lt"/>
                <a:cs typeface="Poppins" panose="00000500000000000000" pitchFamily="2" charset="0"/>
              </a:rPr>
              <a:t> </a:t>
            </a:r>
            <a:r>
              <a:rPr lang="en-GB" b="1" dirty="0">
                <a:solidFill>
                  <a:schemeClr val="bg1">
                    <a:lumMod val="95000"/>
                  </a:schemeClr>
                </a:solidFill>
                <a:latin typeface="+mn-lt"/>
                <a:ea typeface="+mn-ea"/>
                <a:cs typeface="Poppins SemiBold" panose="02000000000000000000" pitchFamily="2" charset="77"/>
              </a:rPr>
              <a:t>to use this document</a:t>
            </a:r>
          </a:p>
        </p:txBody>
      </p:sp>
      <p:sp>
        <p:nvSpPr>
          <p:cNvPr id="3" name="TextBox 2">
            <a:extLst>
              <a:ext uri="{FF2B5EF4-FFF2-40B4-BE49-F238E27FC236}">
                <a16:creationId xmlns:a16="http://schemas.microsoft.com/office/drawing/2014/main" id="{95C9186F-D77A-54B1-E24E-EA37F98BE2D7}"/>
              </a:ext>
            </a:extLst>
          </p:cNvPr>
          <p:cNvSpPr txBox="1"/>
          <p:nvPr/>
        </p:nvSpPr>
        <p:spPr>
          <a:xfrm>
            <a:off x="838200" y="1195899"/>
            <a:ext cx="10583501" cy="1169551"/>
          </a:xfrm>
          <a:prstGeom prst="rect">
            <a:avLst/>
          </a:prstGeom>
          <a:noFill/>
        </p:spPr>
        <p:txBody>
          <a:bodyPr wrap="square" rtlCol="0">
            <a:spAutoFit/>
          </a:bodyPr>
          <a:lstStyle/>
          <a:p>
            <a:pPr algn="l"/>
            <a:r>
              <a:rPr lang="en-GB" sz="1200" b="0" i="0" u="none" strike="noStrike" baseline="0" dirty="0">
                <a:cs typeface="Poppins" panose="00000500000000000000" pitchFamily="2" charset="0"/>
              </a:rPr>
              <a:t>. </a:t>
            </a:r>
          </a:p>
          <a:p>
            <a:endParaRPr lang="en-GB" sz="1600" b="0" i="0" u="none" strike="noStrike" baseline="0" dirty="0">
              <a:cs typeface="Poppins" panose="00000500000000000000" pitchFamily="2" charset="0"/>
            </a:endParaRPr>
          </a:p>
          <a:p>
            <a:r>
              <a:rPr lang="en-GB" sz="1400" b="0" i="0" u="none" strike="noStrike" baseline="0" dirty="0">
                <a:cs typeface="Poppins" panose="00000500000000000000" pitchFamily="2" charset="0"/>
              </a:rPr>
              <a:t>The Exploratory Tool takes you through a step-by-step process, supported by the Resource Library and System Connector. </a:t>
            </a:r>
          </a:p>
          <a:p>
            <a:endParaRPr lang="en-GB" sz="1400" dirty="0">
              <a:cs typeface="Poppins" panose="00000500000000000000" pitchFamily="2" charset="0"/>
            </a:endParaRPr>
          </a:p>
          <a:p>
            <a:endParaRPr lang="en-GB" sz="1400" b="0" i="0" u="none" strike="noStrike" baseline="0" dirty="0">
              <a:cs typeface="Poppins" panose="00000500000000000000" pitchFamily="2" charset="0"/>
            </a:endParaRPr>
          </a:p>
        </p:txBody>
      </p:sp>
      <p:pic>
        <p:nvPicPr>
          <p:cNvPr id="7" name="Picture 6">
            <a:extLst>
              <a:ext uri="{FF2B5EF4-FFF2-40B4-BE49-F238E27FC236}">
                <a16:creationId xmlns:a16="http://schemas.microsoft.com/office/drawing/2014/main" id="{1EFA9362-8A02-5704-F3FF-2AE7A25340C3}"/>
              </a:ext>
            </a:extLst>
          </p:cNvPr>
          <p:cNvPicPr>
            <a:picLocks noChangeAspect="1"/>
          </p:cNvPicPr>
          <p:nvPr/>
        </p:nvPicPr>
        <p:blipFill rotWithShape="1">
          <a:blip r:embed="rId2"/>
          <a:srcRect l="10192" r="10192" b="2544"/>
          <a:stretch/>
        </p:blipFill>
        <p:spPr>
          <a:xfrm>
            <a:off x="1697307" y="2399893"/>
            <a:ext cx="679656" cy="550895"/>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7DB507EF-0CFC-FFC6-67CB-E40D4C748F2F}"/>
              </a:ext>
            </a:extLst>
          </p:cNvPr>
          <p:cNvSpPr txBox="1"/>
          <p:nvPr/>
        </p:nvSpPr>
        <p:spPr>
          <a:xfrm>
            <a:off x="2910569" y="2427568"/>
            <a:ext cx="6025415" cy="523220"/>
          </a:xfrm>
          <a:prstGeom prst="rect">
            <a:avLst/>
          </a:prstGeom>
          <a:noFill/>
        </p:spPr>
        <p:txBody>
          <a:bodyPr wrap="square" rtlCol="0">
            <a:spAutoFit/>
          </a:bodyPr>
          <a:lstStyle/>
          <a:p>
            <a:r>
              <a:rPr lang="en-GB" sz="1400" dirty="0">
                <a:cs typeface="Poppins" panose="00000500000000000000" pitchFamily="2" charset="0"/>
              </a:rPr>
              <a:t>View this document in Slide show format from beginning to get the best experience </a:t>
            </a:r>
          </a:p>
        </p:txBody>
      </p:sp>
      <p:sp>
        <p:nvSpPr>
          <p:cNvPr id="9" name="TextBox 8">
            <a:extLst>
              <a:ext uri="{FF2B5EF4-FFF2-40B4-BE49-F238E27FC236}">
                <a16:creationId xmlns:a16="http://schemas.microsoft.com/office/drawing/2014/main" id="{ECD1A087-6139-0D4D-6BF6-005E1BFB5E42}"/>
              </a:ext>
            </a:extLst>
          </p:cNvPr>
          <p:cNvSpPr txBox="1"/>
          <p:nvPr/>
        </p:nvSpPr>
        <p:spPr>
          <a:xfrm>
            <a:off x="2910568" y="4081454"/>
            <a:ext cx="6025415" cy="523220"/>
          </a:xfrm>
          <a:prstGeom prst="rect">
            <a:avLst/>
          </a:prstGeom>
          <a:noFill/>
        </p:spPr>
        <p:txBody>
          <a:bodyPr wrap="square" rtlCol="0">
            <a:spAutoFit/>
          </a:bodyPr>
          <a:lstStyle/>
          <a:p>
            <a:r>
              <a:rPr lang="en-GB" sz="1400" dirty="0">
                <a:cs typeface="Poppins" panose="00000500000000000000" pitchFamily="2" charset="0"/>
              </a:rPr>
              <a:t>Click on the grey arrow on the bottom right of each page to return to the previous page</a:t>
            </a:r>
          </a:p>
        </p:txBody>
      </p:sp>
      <p:pic>
        <p:nvPicPr>
          <p:cNvPr id="16" name="Graphic 15" descr="Link with solid fill">
            <a:extLst>
              <a:ext uri="{FF2B5EF4-FFF2-40B4-BE49-F238E27FC236}">
                <a16:creationId xmlns:a16="http://schemas.microsoft.com/office/drawing/2014/main" id="{275D6931-F1F6-CDCC-DEFC-63B7D736324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709839" y="4839785"/>
            <a:ext cx="766814" cy="766814"/>
          </a:xfrm>
          <a:prstGeom prst="rect">
            <a:avLst/>
          </a:prstGeom>
        </p:spPr>
      </p:pic>
      <p:sp>
        <p:nvSpPr>
          <p:cNvPr id="17" name="TextBox 16">
            <a:extLst>
              <a:ext uri="{FF2B5EF4-FFF2-40B4-BE49-F238E27FC236}">
                <a16:creationId xmlns:a16="http://schemas.microsoft.com/office/drawing/2014/main" id="{8871F2AC-A411-4847-7AE1-871AFB5569D3}"/>
              </a:ext>
            </a:extLst>
          </p:cNvPr>
          <p:cNvSpPr txBox="1"/>
          <p:nvPr/>
        </p:nvSpPr>
        <p:spPr>
          <a:xfrm>
            <a:off x="2910567" y="4961582"/>
            <a:ext cx="6025415" cy="307777"/>
          </a:xfrm>
          <a:prstGeom prst="rect">
            <a:avLst/>
          </a:prstGeom>
          <a:noFill/>
        </p:spPr>
        <p:txBody>
          <a:bodyPr wrap="square" rtlCol="0">
            <a:spAutoFit/>
          </a:bodyPr>
          <a:lstStyle/>
          <a:p>
            <a:r>
              <a:rPr lang="en-GB" sz="1400" dirty="0">
                <a:cs typeface="Poppins" panose="00000500000000000000" pitchFamily="2" charset="0"/>
              </a:rPr>
              <a:t>Click on text that is underlined to use links to documents/resources	</a:t>
            </a:r>
          </a:p>
        </p:txBody>
      </p:sp>
      <p:grpSp>
        <p:nvGrpSpPr>
          <p:cNvPr id="4" name="Group 3">
            <a:extLst>
              <a:ext uri="{FF2B5EF4-FFF2-40B4-BE49-F238E27FC236}">
                <a16:creationId xmlns:a16="http://schemas.microsoft.com/office/drawing/2014/main" id="{F9266232-6086-4E52-D9B6-7249824C8D55}"/>
              </a:ext>
            </a:extLst>
          </p:cNvPr>
          <p:cNvGrpSpPr/>
          <p:nvPr/>
        </p:nvGrpSpPr>
        <p:grpSpPr>
          <a:xfrm>
            <a:off x="10434314" y="5927202"/>
            <a:ext cx="1522942" cy="637227"/>
            <a:chOff x="10434314" y="5927202"/>
            <a:chExt cx="1522942" cy="637227"/>
          </a:xfrm>
        </p:grpSpPr>
        <p:sp>
          <p:nvSpPr>
            <p:cNvPr id="21" name="Action Button: Go Home 20">
              <a:hlinkClick r:id="" action="ppaction://hlinkshowjump?jump=firstslide" highlightClick="1"/>
              <a:extLst>
                <a:ext uri="{FF2B5EF4-FFF2-40B4-BE49-F238E27FC236}">
                  <a16:creationId xmlns:a16="http://schemas.microsoft.com/office/drawing/2014/main" id="{ECF15242-8C5D-FB4F-4B05-25236F67C577}"/>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ction Button: Go Back or Previous 21">
              <a:hlinkClick r:id="" action="ppaction://hlinkshowjump?jump=previousslide" highlightClick="1"/>
              <a:extLst>
                <a:ext uri="{FF2B5EF4-FFF2-40B4-BE49-F238E27FC236}">
                  <a16:creationId xmlns:a16="http://schemas.microsoft.com/office/drawing/2014/main" id="{73A03404-E217-B508-4D04-5DB7F12825BE}"/>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Action Button: Go Back or Previous 24">
            <a:hlinkClick r:id="" action="ppaction://hlinkshowjump?jump=previousslide" highlightClick="1"/>
            <a:extLst>
              <a:ext uri="{FF2B5EF4-FFF2-40B4-BE49-F238E27FC236}">
                <a16:creationId xmlns:a16="http://schemas.microsoft.com/office/drawing/2014/main" id="{CCD838C6-DB08-ACE1-6E8F-59380470EE85}"/>
              </a:ext>
            </a:extLst>
          </p:cNvPr>
          <p:cNvSpPr/>
          <p:nvPr/>
        </p:nvSpPr>
        <p:spPr>
          <a:xfrm>
            <a:off x="1709839" y="4024451"/>
            <a:ext cx="667124"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ction Button: Go Home 25">
            <a:hlinkClick r:id="" action="ppaction://hlinkshowjump?jump=firstslide" highlightClick="1"/>
            <a:extLst>
              <a:ext uri="{FF2B5EF4-FFF2-40B4-BE49-F238E27FC236}">
                <a16:creationId xmlns:a16="http://schemas.microsoft.com/office/drawing/2014/main" id="{4E49D886-B352-7B69-E8E1-F503086A530B}"/>
              </a:ext>
            </a:extLst>
          </p:cNvPr>
          <p:cNvSpPr/>
          <p:nvPr/>
        </p:nvSpPr>
        <p:spPr>
          <a:xfrm>
            <a:off x="1697307" y="3148515"/>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D6EE5DE0-D06A-3C73-7101-D8F12E29D1C9}"/>
              </a:ext>
            </a:extLst>
          </p:cNvPr>
          <p:cNvSpPr txBox="1"/>
          <p:nvPr/>
        </p:nvSpPr>
        <p:spPr>
          <a:xfrm>
            <a:off x="2910568" y="3224492"/>
            <a:ext cx="6025415" cy="523220"/>
          </a:xfrm>
          <a:prstGeom prst="rect">
            <a:avLst/>
          </a:prstGeom>
          <a:noFill/>
        </p:spPr>
        <p:txBody>
          <a:bodyPr wrap="square" rtlCol="0">
            <a:spAutoFit/>
          </a:bodyPr>
          <a:lstStyle/>
          <a:p>
            <a:r>
              <a:rPr lang="en-GB" sz="1400" dirty="0">
                <a:cs typeface="Poppins" panose="00000500000000000000" pitchFamily="2" charset="0"/>
              </a:rPr>
              <a:t>Click on the home button on the bottom right of each page to return to the main menu</a:t>
            </a:r>
          </a:p>
        </p:txBody>
      </p:sp>
    </p:spTree>
    <p:extLst>
      <p:ext uri="{BB962C8B-B14F-4D97-AF65-F5344CB8AC3E}">
        <p14:creationId xmlns:p14="http://schemas.microsoft.com/office/powerpoint/2010/main" val="2201291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eelOff"/>
      </p:transition>
    </mc:Choice>
    <mc:Fallback xmlns="">
      <p:transition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Action Button: Go Home 5">
            <a:hlinkClick r:id="" action="ppaction://hlinkshowjump?jump=firstslide" highlightClick="1"/>
            <a:extLst>
              <a:ext uri="{FF2B5EF4-FFF2-40B4-BE49-F238E27FC236}">
                <a16:creationId xmlns:a16="http://schemas.microsoft.com/office/drawing/2014/main" id="{537A8153-F976-5813-E14D-593DBD53E032}"/>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Back or Previous 6">
            <a:hlinkClick r:id="rId2" action="ppaction://hlinksldjump" highlightClick="1"/>
            <a:extLst>
              <a:ext uri="{FF2B5EF4-FFF2-40B4-BE49-F238E27FC236}">
                <a16:creationId xmlns:a16="http://schemas.microsoft.com/office/drawing/2014/main" id="{32ADB8BA-78E3-FF01-5720-4C9E7055CC8A}"/>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BC766754-460A-938A-DCE2-0DEBDF6D527C}"/>
              </a:ext>
            </a:extLst>
          </p:cNvPr>
          <p:cNvGraphicFramePr>
            <a:graphicFrameLocks noGrp="1"/>
          </p:cNvGraphicFramePr>
          <p:nvPr>
            <p:extLst>
              <p:ext uri="{D42A27DB-BD31-4B8C-83A1-F6EECF244321}">
                <p14:modId xmlns:p14="http://schemas.microsoft.com/office/powerpoint/2010/main" val="1854371758"/>
              </p:ext>
            </p:extLst>
          </p:nvPr>
        </p:nvGraphicFramePr>
        <p:xfrm>
          <a:off x="549394" y="948789"/>
          <a:ext cx="10871641" cy="4643919"/>
        </p:xfrm>
        <a:graphic>
          <a:graphicData uri="http://schemas.openxmlformats.org/drawingml/2006/table">
            <a:tbl>
              <a:tblPr firstRow="1" firstCol="1" bandRow="1">
                <a:tableStyleId>{5C22544A-7EE6-4342-B048-85BDC9FD1C3A}</a:tableStyleId>
              </a:tblPr>
              <a:tblGrid>
                <a:gridCol w="1412065">
                  <a:extLst>
                    <a:ext uri="{9D8B030D-6E8A-4147-A177-3AD203B41FA5}">
                      <a16:colId xmlns:a16="http://schemas.microsoft.com/office/drawing/2014/main" val="2637817482"/>
                    </a:ext>
                  </a:extLst>
                </a:gridCol>
                <a:gridCol w="9459576">
                  <a:extLst>
                    <a:ext uri="{9D8B030D-6E8A-4147-A177-3AD203B41FA5}">
                      <a16:colId xmlns:a16="http://schemas.microsoft.com/office/drawing/2014/main" val="3342183379"/>
                    </a:ext>
                  </a:extLst>
                </a:gridCol>
              </a:tblGrid>
              <a:tr h="316168">
                <a:tc>
                  <a:txBody>
                    <a:bodyPr/>
                    <a:lstStyle/>
                    <a:p>
                      <a:pPr>
                        <a:lnSpc>
                          <a:spcPct val="107000"/>
                        </a:lnSpc>
                        <a:spcAft>
                          <a:spcPts val="800"/>
                        </a:spcAft>
                      </a:pPr>
                      <a:r>
                        <a:rPr lang="en-GB" sz="1100">
                          <a:effectLst/>
                        </a:rPr>
                        <a:t>Engage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390039"/>
                  </a:ext>
                </a:extLst>
              </a:tr>
              <a:tr h="709997">
                <a:tc>
                  <a:txBody>
                    <a:bodyPr/>
                    <a:lstStyle/>
                    <a:p>
                      <a:pPr>
                        <a:lnSpc>
                          <a:spcPct val="107000"/>
                        </a:lnSpc>
                        <a:spcAft>
                          <a:spcPts val="800"/>
                        </a:spcAft>
                      </a:pPr>
                      <a:r>
                        <a:rPr lang="en-GB" sz="1100">
                          <a:effectLst/>
                        </a:rPr>
                        <a:t>Networks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Are there any Personalised Care or Social Prescribing Networks or methods of Communication with ‘Place’ level Social Prescribing/Personalised Care Leads within the ICS? </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5509732"/>
                  </a:ext>
                </a:extLst>
              </a:tr>
              <a:tr h="533354">
                <a:tc>
                  <a:txBody>
                    <a:bodyPr/>
                    <a:lstStyle/>
                    <a:p>
                      <a:pPr>
                        <a:lnSpc>
                          <a:spcPct val="107000"/>
                        </a:lnSpc>
                        <a:spcAft>
                          <a:spcPts val="800"/>
                        </a:spcAft>
                      </a:pPr>
                      <a:r>
                        <a:rPr lang="en-GB" sz="1100" dirty="0">
                          <a:effectLst/>
                        </a:rPr>
                        <a:t>Physical Activity integration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How is Physical Activity currently integrated into Social Prescribing/Personalised Care within the ICS?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6676880"/>
                  </a:ext>
                </a:extLst>
              </a:tr>
              <a:tr h="977778">
                <a:tc>
                  <a:txBody>
                    <a:bodyPr/>
                    <a:lstStyle/>
                    <a:p>
                      <a:pPr>
                        <a:lnSpc>
                          <a:spcPct val="107000"/>
                        </a:lnSpc>
                        <a:spcAft>
                          <a:spcPts val="800"/>
                        </a:spcAft>
                      </a:pPr>
                      <a:r>
                        <a:rPr lang="en-GB" sz="1100">
                          <a:effectLst/>
                        </a:rPr>
                        <a:t>Physical Activity projects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Are there any projects (planned or in process) that align with Physical Activity and Social Prescribing/Personalised Care?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7144180"/>
                  </a:ext>
                </a:extLst>
              </a:tr>
              <a:tr h="977778">
                <a:tc>
                  <a:txBody>
                    <a:bodyPr/>
                    <a:lstStyle/>
                    <a:p>
                      <a:pPr>
                        <a:lnSpc>
                          <a:spcPct val="107000"/>
                        </a:lnSpc>
                        <a:spcAft>
                          <a:spcPts val="800"/>
                        </a:spcAft>
                      </a:pPr>
                      <a:r>
                        <a:rPr lang="en-GB" sz="1100">
                          <a:effectLst/>
                        </a:rPr>
                        <a:t>Physical Activity funding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Is there any funding (planned or available) that might align with Physical Activity or Social Prescribing?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056024"/>
                  </a:ext>
                </a:extLst>
              </a:tr>
              <a:tr h="1128844">
                <a:tc>
                  <a:txBody>
                    <a:bodyPr/>
                    <a:lstStyle/>
                    <a:p>
                      <a:pPr>
                        <a:lnSpc>
                          <a:spcPct val="107000"/>
                        </a:lnSpc>
                        <a:spcAft>
                          <a:spcPts val="800"/>
                        </a:spcAft>
                      </a:pPr>
                      <a:r>
                        <a:rPr lang="en-GB" sz="1100" dirty="0">
                          <a:effectLst/>
                        </a:rPr>
                        <a:t>Target locations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Are there any places/neighbourhoods within the ICS footprint that would be appropriate for piloting Physical Activity/Social Prescribing methodology.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3846404"/>
                  </a:ext>
                </a:extLst>
              </a:tr>
            </a:tbl>
          </a:graphicData>
        </a:graphic>
      </p:graphicFrame>
      <p:sp>
        <p:nvSpPr>
          <p:cNvPr id="5" name="Rectangle 1">
            <a:extLst>
              <a:ext uri="{FF2B5EF4-FFF2-40B4-BE49-F238E27FC236}">
                <a16:creationId xmlns:a16="http://schemas.microsoft.com/office/drawing/2014/main" id="{99EA7AF5-9FB6-D706-CF8E-BEAFF0186E22}"/>
              </a:ext>
            </a:extLst>
          </p:cNvPr>
          <p:cNvSpPr>
            <a:spLocks noChangeArrowheads="1"/>
          </p:cNvSpPr>
          <p:nvPr/>
        </p:nvSpPr>
        <p:spPr bwMode="auto">
          <a:xfrm>
            <a:off x="459191" y="440957"/>
            <a:ext cx="9272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Engaging with your System </a:t>
            </a:r>
            <a:endParaRPr kumimoji="0" lang="en-GB" altLang="en-US"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52115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Action Button: Go Home 8">
            <a:hlinkClick r:id="" action="ppaction://hlinkshowjump?jump=firstslide" highlightClick="1"/>
            <a:extLst>
              <a:ext uri="{FF2B5EF4-FFF2-40B4-BE49-F238E27FC236}">
                <a16:creationId xmlns:a16="http://schemas.microsoft.com/office/drawing/2014/main" id="{D0687F1F-8C21-909A-10F5-22545AEDA9A7}"/>
              </a:ext>
            </a:extLst>
          </p:cNvPr>
          <p:cNvSpPr/>
          <p:nvPr/>
        </p:nvSpPr>
        <p:spPr>
          <a:xfrm>
            <a:off x="11439525" y="613675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Go Back or Previous 9">
            <a:hlinkClick r:id="rId2" action="ppaction://hlinksldjump" highlightClick="1"/>
            <a:extLst>
              <a:ext uri="{FF2B5EF4-FFF2-40B4-BE49-F238E27FC236}">
                <a16:creationId xmlns:a16="http://schemas.microsoft.com/office/drawing/2014/main" id="{E38A00DB-B90C-B59B-0E36-C1096EC24B7E}"/>
              </a:ext>
            </a:extLst>
          </p:cNvPr>
          <p:cNvSpPr/>
          <p:nvPr/>
        </p:nvSpPr>
        <p:spPr>
          <a:xfrm>
            <a:off x="10713729" y="6136751"/>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1">
            <a:extLst>
              <a:ext uri="{FF2B5EF4-FFF2-40B4-BE49-F238E27FC236}">
                <a16:creationId xmlns:a16="http://schemas.microsoft.com/office/drawing/2014/main" id="{06A0F178-8E20-E3A9-5343-FED719799CE7}"/>
              </a:ext>
            </a:extLst>
          </p:cNvPr>
          <p:cNvSpPr>
            <a:spLocks noChangeArrowheads="1"/>
          </p:cNvSpPr>
          <p:nvPr/>
        </p:nvSpPr>
        <p:spPr bwMode="auto">
          <a:xfrm>
            <a:off x="394283" y="138500"/>
            <a:ext cx="74410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Engaging with your Place</a:t>
            </a:r>
            <a:endParaRPr kumimoji="0" lang="en-GB" altLang="en-US" b="0" i="0" u="none" strike="noStrike" cap="none" normalizeH="0" baseline="0" dirty="0">
              <a:ln>
                <a:noFill/>
              </a:ln>
              <a:solidFill>
                <a:schemeClr val="bg1"/>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bg1"/>
              </a:solidFill>
              <a:effectLst/>
            </a:endParaRPr>
          </a:p>
        </p:txBody>
      </p:sp>
      <p:graphicFrame>
        <p:nvGraphicFramePr>
          <p:cNvPr id="2" name="Table 1">
            <a:extLst>
              <a:ext uri="{FF2B5EF4-FFF2-40B4-BE49-F238E27FC236}">
                <a16:creationId xmlns:a16="http://schemas.microsoft.com/office/drawing/2014/main" id="{63D92EC6-8F32-7AE9-2D7E-4168C96F67CA}"/>
              </a:ext>
            </a:extLst>
          </p:cNvPr>
          <p:cNvGraphicFramePr>
            <a:graphicFrameLocks noGrp="1"/>
          </p:cNvGraphicFramePr>
          <p:nvPr>
            <p:extLst>
              <p:ext uri="{D42A27DB-BD31-4B8C-83A1-F6EECF244321}">
                <p14:modId xmlns:p14="http://schemas.microsoft.com/office/powerpoint/2010/main" val="1587970788"/>
              </p:ext>
            </p:extLst>
          </p:nvPr>
        </p:nvGraphicFramePr>
        <p:xfrm>
          <a:off x="244817" y="606021"/>
          <a:ext cx="11702366" cy="5524507"/>
        </p:xfrm>
        <a:graphic>
          <a:graphicData uri="http://schemas.openxmlformats.org/drawingml/2006/table">
            <a:tbl>
              <a:tblPr firstRow="1" firstCol="1" bandRow="1">
                <a:tableStyleId>{5C22544A-7EE6-4342-B048-85BDC9FD1C3A}</a:tableStyleId>
              </a:tblPr>
              <a:tblGrid>
                <a:gridCol w="2513396">
                  <a:extLst>
                    <a:ext uri="{9D8B030D-6E8A-4147-A177-3AD203B41FA5}">
                      <a16:colId xmlns:a16="http://schemas.microsoft.com/office/drawing/2014/main" val="980509141"/>
                    </a:ext>
                  </a:extLst>
                </a:gridCol>
                <a:gridCol w="9188970">
                  <a:extLst>
                    <a:ext uri="{9D8B030D-6E8A-4147-A177-3AD203B41FA5}">
                      <a16:colId xmlns:a16="http://schemas.microsoft.com/office/drawing/2014/main" val="3651949874"/>
                    </a:ext>
                  </a:extLst>
                </a:gridCol>
              </a:tblGrid>
              <a:tr h="133353">
                <a:tc>
                  <a:txBody>
                    <a:bodyPr/>
                    <a:lstStyle/>
                    <a:p>
                      <a:pPr>
                        <a:lnSpc>
                          <a:spcPct val="107000"/>
                        </a:lnSpc>
                        <a:spcAft>
                          <a:spcPts val="800"/>
                        </a:spcAft>
                      </a:pPr>
                      <a:r>
                        <a:rPr lang="en-GB" sz="1200" dirty="0">
                          <a:effectLst/>
                        </a:rPr>
                        <a:t>Engage</a:t>
                      </a:r>
                    </a:p>
                  </a:txBody>
                  <a:tcPr marL="40626" marR="40626" marT="0" marB="0"/>
                </a:tc>
                <a:tc>
                  <a:txBody>
                    <a:bodyPr/>
                    <a:lstStyle/>
                    <a:p>
                      <a:pPr>
                        <a:lnSpc>
                          <a:spcPct val="107000"/>
                        </a:lnSpc>
                        <a:spcAft>
                          <a:spcPts val="80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2839422203"/>
                  </a:ext>
                </a:extLst>
              </a:tr>
              <a:tr h="283475">
                <a:tc>
                  <a:txBody>
                    <a:bodyPr/>
                    <a:lstStyle/>
                    <a:p>
                      <a:pPr>
                        <a:lnSpc>
                          <a:spcPct val="107000"/>
                        </a:lnSpc>
                        <a:spcAft>
                          <a:spcPts val="800"/>
                        </a:spcAft>
                      </a:pPr>
                      <a:r>
                        <a:rPr lang="en-GB" sz="1200">
                          <a:effectLst/>
                        </a:rPr>
                        <a:t>Physical Activity integration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Is Physical Activity integrated into Social Prescribing/Personalised Care and as part of a systematic process to deliver local health priorities?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2205745796"/>
                  </a:ext>
                </a:extLst>
              </a:tr>
              <a:tr h="253903">
                <a:tc>
                  <a:txBody>
                    <a:bodyPr/>
                    <a:lstStyle/>
                    <a:p>
                      <a:pPr>
                        <a:lnSpc>
                          <a:spcPct val="107000"/>
                        </a:lnSpc>
                        <a:spcAft>
                          <a:spcPts val="800"/>
                        </a:spcAft>
                      </a:pPr>
                      <a:r>
                        <a:rPr lang="en-GB" sz="1200">
                          <a:effectLst/>
                        </a:rPr>
                        <a:t>Physical Activity data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Is Physical Activity data collected through Social Prescribing. If so, what are the trends?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3102467849"/>
                  </a:ext>
                </a:extLst>
              </a:tr>
              <a:tr h="275021">
                <a:tc>
                  <a:txBody>
                    <a:bodyPr/>
                    <a:lstStyle/>
                    <a:p>
                      <a:pPr>
                        <a:lnSpc>
                          <a:spcPct val="107000"/>
                        </a:lnSpc>
                        <a:spcAft>
                          <a:spcPts val="800"/>
                        </a:spcAft>
                      </a:pPr>
                      <a:r>
                        <a:rPr lang="en-GB" sz="1200">
                          <a:effectLst/>
                        </a:rPr>
                        <a:t>Inactive groups and Physical Activity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Are there any specific groups that might benefit from becoming more active?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3118032240"/>
                  </a:ext>
                </a:extLst>
              </a:tr>
              <a:tr h="675917">
                <a:tc>
                  <a:txBody>
                    <a:bodyPr/>
                    <a:lstStyle/>
                    <a:p>
                      <a:pPr>
                        <a:lnSpc>
                          <a:spcPct val="107000"/>
                        </a:lnSpc>
                        <a:spcAft>
                          <a:spcPts val="800"/>
                        </a:spcAft>
                      </a:pPr>
                      <a:r>
                        <a:rPr lang="en-GB" sz="1200">
                          <a:effectLst/>
                        </a:rPr>
                        <a:t>Physical Activity and Clinical pathways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Is Physical Activity integrated into:</a:t>
                      </a:r>
                    </a:p>
                    <a:p>
                      <a:pPr marL="342900" lvl="0" indent="-342900">
                        <a:lnSpc>
                          <a:spcPct val="107000"/>
                        </a:lnSpc>
                        <a:buFont typeface="Calibri" panose="020F0502020204030204" pitchFamily="34" charset="0"/>
                        <a:buChar char="-"/>
                      </a:pPr>
                      <a:r>
                        <a:rPr lang="en-GB" sz="1200" dirty="0">
                          <a:effectLst/>
                        </a:rPr>
                        <a:t>Long Term Condition support and management? </a:t>
                      </a:r>
                    </a:p>
                    <a:p>
                      <a:pPr marL="342900" lvl="0" indent="-342900">
                        <a:lnSpc>
                          <a:spcPct val="107000"/>
                        </a:lnSpc>
                        <a:buFont typeface="Calibri" panose="020F0502020204030204" pitchFamily="34" charset="0"/>
                        <a:buChar char="-"/>
                      </a:pPr>
                      <a:r>
                        <a:rPr lang="en-GB" sz="1200" dirty="0">
                          <a:effectLst/>
                        </a:rPr>
                        <a:t>Health Checks/Disability Health Checks</a:t>
                      </a:r>
                    </a:p>
                    <a:p>
                      <a:pPr marL="342900" lvl="0" indent="-342900">
                        <a:lnSpc>
                          <a:spcPct val="107000"/>
                        </a:lnSpc>
                        <a:spcAft>
                          <a:spcPts val="800"/>
                        </a:spcAft>
                        <a:buFont typeface="Calibri" panose="020F0502020204030204" pitchFamily="34" charset="0"/>
                        <a:buChar char="-"/>
                      </a:pPr>
                      <a:r>
                        <a:rPr lang="en-GB" sz="1200" dirty="0">
                          <a:effectLst/>
                        </a:rPr>
                        <a:t>IAPT/Mental Health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1981020081"/>
                  </a:ext>
                </a:extLst>
              </a:tr>
              <a:tr h="383725">
                <a:tc>
                  <a:txBody>
                    <a:bodyPr/>
                    <a:lstStyle/>
                    <a:p>
                      <a:pPr>
                        <a:lnSpc>
                          <a:spcPct val="107000"/>
                        </a:lnSpc>
                        <a:spcAft>
                          <a:spcPts val="800"/>
                        </a:spcAft>
                      </a:pPr>
                      <a:r>
                        <a:rPr lang="en-GB" sz="1200">
                          <a:effectLst/>
                        </a:rPr>
                        <a:t>Physical Activity Providers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Are Physical Activity providers systematically included in Social Prescribing/Personalised Care Delivery/Planning?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3726880313"/>
                  </a:ext>
                </a:extLst>
              </a:tr>
              <a:tr h="350751">
                <a:tc>
                  <a:txBody>
                    <a:bodyPr/>
                    <a:lstStyle/>
                    <a:p>
                      <a:pPr>
                        <a:lnSpc>
                          <a:spcPct val="107000"/>
                        </a:lnSpc>
                        <a:spcAft>
                          <a:spcPts val="800"/>
                        </a:spcAft>
                      </a:pPr>
                      <a:r>
                        <a:rPr lang="en-GB" sz="1200" dirty="0">
                          <a:effectLst/>
                        </a:rPr>
                        <a:t>Social Prescribing and Physical Activity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Are Social Prescribers confidently able to include Physical Activity within ‘What Matters to Me’ conversations?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1342062059"/>
                  </a:ext>
                </a:extLst>
              </a:tr>
              <a:tr h="290208">
                <a:tc>
                  <a:txBody>
                    <a:bodyPr/>
                    <a:lstStyle/>
                    <a:p>
                      <a:pPr>
                        <a:lnSpc>
                          <a:spcPct val="107000"/>
                        </a:lnSpc>
                        <a:spcAft>
                          <a:spcPts val="800"/>
                        </a:spcAft>
                      </a:pPr>
                      <a:r>
                        <a:rPr lang="en-GB" sz="1200">
                          <a:effectLst/>
                        </a:rPr>
                        <a:t>Community  Physical Activity Referral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Are Community contacts confident to signpost inactive people to Social Prescribing support or directly into Physical Activity?</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1698026719"/>
                  </a:ext>
                </a:extLst>
              </a:tr>
              <a:tr h="383725">
                <a:tc>
                  <a:txBody>
                    <a:bodyPr/>
                    <a:lstStyle/>
                    <a:p>
                      <a:pPr>
                        <a:lnSpc>
                          <a:spcPct val="107000"/>
                        </a:lnSpc>
                        <a:spcAft>
                          <a:spcPts val="800"/>
                        </a:spcAft>
                      </a:pPr>
                      <a:r>
                        <a:rPr lang="en-GB" sz="1200">
                          <a:effectLst/>
                        </a:rPr>
                        <a:t>Physical Activity integration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Have there been any specific interventions relating to Social Prescribing/Personalised Care and Physical Activity in the ‘Place’ to date?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3850581604"/>
                  </a:ext>
                </a:extLst>
              </a:tr>
              <a:tr h="383725">
                <a:tc>
                  <a:txBody>
                    <a:bodyPr/>
                    <a:lstStyle/>
                    <a:p>
                      <a:pPr>
                        <a:lnSpc>
                          <a:spcPct val="107000"/>
                        </a:lnSpc>
                        <a:spcAft>
                          <a:spcPts val="800"/>
                        </a:spcAft>
                      </a:pPr>
                      <a:r>
                        <a:rPr lang="en-GB" sz="1200">
                          <a:effectLst/>
                        </a:rPr>
                        <a:t>Physical Activity projects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Are there any projects (planned or in process) that align with Physical Activity and Social Prescribing?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2469173027"/>
                  </a:ext>
                </a:extLst>
              </a:tr>
              <a:tr h="222451">
                <a:tc>
                  <a:txBody>
                    <a:bodyPr/>
                    <a:lstStyle/>
                    <a:p>
                      <a:pPr>
                        <a:lnSpc>
                          <a:spcPct val="107000"/>
                        </a:lnSpc>
                        <a:spcAft>
                          <a:spcPts val="800"/>
                        </a:spcAft>
                      </a:pPr>
                      <a:r>
                        <a:rPr lang="en-GB" sz="1200">
                          <a:effectLst/>
                        </a:rPr>
                        <a:t>Physical Activity Funding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Is there any funding (planned or available) that might align with Physical Activity or Social Prescribing?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1805238317"/>
                  </a:ext>
                </a:extLst>
              </a:tr>
              <a:tr h="253903">
                <a:tc>
                  <a:txBody>
                    <a:bodyPr/>
                    <a:lstStyle/>
                    <a:p>
                      <a:pPr>
                        <a:lnSpc>
                          <a:spcPct val="107000"/>
                        </a:lnSpc>
                        <a:spcAft>
                          <a:spcPts val="800"/>
                        </a:spcAft>
                      </a:pPr>
                      <a:r>
                        <a:rPr lang="en-GB" sz="1200">
                          <a:effectLst/>
                        </a:rPr>
                        <a:t>Networks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Are there any Personalised Care or Social Prescribing Steering Groups or methods of Communication with Social Prescribing Services within the Place?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4049759995"/>
                  </a:ext>
                </a:extLst>
              </a:tr>
              <a:tr h="279952">
                <a:tc>
                  <a:txBody>
                    <a:bodyPr/>
                    <a:lstStyle/>
                    <a:p>
                      <a:pPr>
                        <a:lnSpc>
                          <a:spcPct val="107000"/>
                        </a:lnSpc>
                        <a:spcAft>
                          <a:spcPts val="800"/>
                        </a:spcAft>
                      </a:pPr>
                      <a:r>
                        <a:rPr lang="en-GB" sz="1200">
                          <a:effectLst/>
                        </a:rPr>
                        <a:t>Social Prescribing Providers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Do you know the Social Prescribing Service providers across the Place?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2207693895"/>
                  </a:ext>
                </a:extLst>
              </a:tr>
              <a:tr h="253903">
                <a:tc>
                  <a:txBody>
                    <a:bodyPr/>
                    <a:lstStyle/>
                    <a:p>
                      <a:pPr>
                        <a:lnSpc>
                          <a:spcPct val="107000"/>
                        </a:lnSpc>
                        <a:spcAft>
                          <a:spcPts val="800"/>
                        </a:spcAft>
                      </a:pPr>
                      <a:r>
                        <a:rPr lang="en-GB" sz="1200">
                          <a:effectLst/>
                        </a:rPr>
                        <a:t>Target locations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tc>
                  <a:txBody>
                    <a:bodyPr/>
                    <a:lstStyle/>
                    <a:p>
                      <a:pPr>
                        <a:lnSpc>
                          <a:spcPct val="107000"/>
                        </a:lnSpc>
                        <a:spcAft>
                          <a:spcPts val="800"/>
                        </a:spcAft>
                      </a:pPr>
                      <a:r>
                        <a:rPr lang="en-GB" sz="1200" dirty="0">
                          <a:effectLst/>
                        </a:rPr>
                        <a:t>Are there any ‘Neighbourhoods’ within the ‘Place’ that would be appropriate for piloting Physical Activity/Social Prescribing methodology.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6" marR="40626" marT="0" marB="0"/>
                </a:tc>
                <a:extLst>
                  <a:ext uri="{0D108BD9-81ED-4DB2-BD59-A6C34878D82A}">
                    <a16:rowId xmlns:a16="http://schemas.microsoft.com/office/drawing/2014/main" val="1008011676"/>
                  </a:ext>
                </a:extLst>
              </a:tr>
            </a:tbl>
          </a:graphicData>
        </a:graphic>
      </p:graphicFrame>
    </p:spTree>
    <p:extLst>
      <p:ext uri="{BB962C8B-B14F-4D97-AF65-F5344CB8AC3E}">
        <p14:creationId xmlns:p14="http://schemas.microsoft.com/office/powerpoint/2010/main" val="2010983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EDAB5BB-A4AE-B614-BCBA-064FB8D9E7D7}"/>
              </a:ext>
            </a:extLst>
          </p:cNvPr>
          <p:cNvGraphicFramePr>
            <a:graphicFrameLocks noGrp="1"/>
          </p:cNvGraphicFramePr>
          <p:nvPr>
            <p:extLst>
              <p:ext uri="{D42A27DB-BD31-4B8C-83A1-F6EECF244321}">
                <p14:modId xmlns:p14="http://schemas.microsoft.com/office/powerpoint/2010/main" val="13321214"/>
              </p:ext>
            </p:extLst>
          </p:nvPr>
        </p:nvGraphicFramePr>
        <p:xfrm>
          <a:off x="612949" y="934498"/>
          <a:ext cx="10766809" cy="5403966"/>
        </p:xfrm>
        <a:graphic>
          <a:graphicData uri="http://schemas.openxmlformats.org/drawingml/2006/table">
            <a:tbl>
              <a:tblPr firstRow="1" firstCol="1" bandRow="1">
                <a:tableStyleId>{5C22544A-7EE6-4342-B048-85BDC9FD1C3A}</a:tableStyleId>
              </a:tblPr>
              <a:tblGrid>
                <a:gridCol w="1662714">
                  <a:extLst>
                    <a:ext uri="{9D8B030D-6E8A-4147-A177-3AD203B41FA5}">
                      <a16:colId xmlns:a16="http://schemas.microsoft.com/office/drawing/2014/main" val="3081538843"/>
                    </a:ext>
                  </a:extLst>
                </a:gridCol>
                <a:gridCol w="9104095">
                  <a:extLst>
                    <a:ext uri="{9D8B030D-6E8A-4147-A177-3AD203B41FA5}">
                      <a16:colId xmlns:a16="http://schemas.microsoft.com/office/drawing/2014/main" val="2969639336"/>
                    </a:ext>
                  </a:extLst>
                </a:gridCol>
              </a:tblGrid>
              <a:tr h="163227">
                <a:tc>
                  <a:txBody>
                    <a:bodyPr/>
                    <a:lstStyle/>
                    <a:p>
                      <a:pPr>
                        <a:lnSpc>
                          <a:spcPct val="107000"/>
                        </a:lnSpc>
                        <a:spcAft>
                          <a:spcPts val="800"/>
                        </a:spcAft>
                      </a:pPr>
                      <a:r>
                        <a:rPr lang="en-GB" sz="1400">
                          <a:effectLst/>
                        </a:rPr>
                        <a:t>Engage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3787216932"/>
                  </a:ext>
                </a:extLst>
              </a:tr>
              <a:tr h="486951">
                <a:tc>
                  <a:txBody>
                    <a:bodyPr/>
                    <a:lstStyle/>
                    <a:p>
                      <a:pPr>
                        <a:lnSpc>
                          <a:spcPct val="107000"/>
                        </a:lnSpc>
                        <a:spcAft>
                          <a:spcPts val="800"/>
                        </a:spcAft>
                      </a:pPr>
                      <a:r>
                        <a:rPr lang="en-GB" sz="1400">
                          <a:effectLst/>
                        </a:rPr>
                        <a:t>Physical Activity integration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a:effectLst/>
                        </a:rPr>
                        <a:t>Is Physical Activity integrated into Social Prescribing/Personalised Care and as part of a systematic process to deliver PCN plans/priorities?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3454933889"/>
                  </a:ext>
                </a:extLst>
              </a:tr>
              <a:tr h="580259">
                <a:tc>
                  <a:txBody>
                    <a:bodyPr/>
                    <a:lstStyle/>
                    <a:p>
                      <a:pPr>
                        <a:lnSpc>
                          <a:spcPct val="107000"/>
                        </a:lnSpc>
                        <a:spcAft>
                          <a:spcPts val="800"/>
                        </a:spcAft>
                      </a:pPr>
                      <a:r>
                        <a:rPr lang="en-GB" sz="1400">
                          <a:effectLst/>
                        </a:rPr>
                        <a:t>Physical Activity data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dirty="0">
                          <a:effectLst/>
                        </a:rPr>
                        <a:t>Are the activity levels and related health implications for the PCN population understood?</a:t>
                      </a:r>
                    </a:p>
                    <a:p>
                      <a:pPr>
                        <a:lnSpc>
                          <a:spcPct val="107000"/>
                        </a:lnSpc>
                        <a:spcAft>
                          <a:spcPts val="800"/>
                        </a:spcAft>
                      </a:pPr>
                      <a:r>
                        <a:rPr lang="en-GB" sz="1400" dirty="0">
                          <a:effectLst/>
                        </a:rPr>
                        <a:t>Is Physical Activity data collected through Social Prescribing. If so, what are the trends?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3876065183"/>
                  </a:ext>
                </a:extLst>
              </a:tr>
              <a:tr h="651698">
                <a:tc>
                  <a:txBody>
                    <a:bodyPr/>
                    <a:lstStyle/>
                    <a:p>
                      <a:pPr>
                        <a:lnSpc>
                          <a:spcPct val="107000"/>
                        </a:lnSpc>
                        <a:spcAft>
                          <a:spcPts val="800"/>
                        </a:spcAft>
                      </a:pPr>
                      <a:r>
                        <a:rPr lang="en-GB" sz="1400">
                          <a:effectLst/>
                        </a:rPr>
                        <a:t>Inactive groups and Physical Activity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a:effectLst/>
                        </a:rPr>
                        <a:t>Are there any specific groups that might benefit from becoming more active?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2265101635"/>
                  </a:ext>
                </a:extLst>
              </a:tr>
              <a:tr h="793742">
                <a:tc>
                  <a:txBody>
                    <a:bodyPr/>
                    <a:lstStyle/>
                    <a:p>
                      <a:pPr>
                        <a:lnSpc>
                          <a:spcPct val="107000"/>
                        </a:lnSpc>
                        <a:spcAft>
                          <a:spcPts val="800"/>
                        </a:spcAft>
                      </a:pPr>
                      <a:r>
                        <a:rPr lang="en-GB" sz="1400">
                          <a:effectLst/>
                        </a:rPr>
                        <a:t>Physical Activity and Clinical pathways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a:effectLst/>
                        </a:rPr>
                        <a:t>Is Physical Activity integrated into:</a:t>
                      </a:r>
                    </a:p>
                    <a:p>
                      <a:pPr marL="342900" lvl="0" indent="-342900">
                        <a:lnSpc>
                          <a:spcPct val="107000"/>
                        </a:lnSpc>
                        <a:buFont typeface="Calibri" panose="020F0502020204030204" pitchFamily="34" charset="0"/>
                        <a:buChar char="-"/>
                      </a:pPr>
                      <a:r>
                        <a:rPr lang="en-GB" sz="1400">
                          <a:effectLst/>
                        </a:rPr>
                        <a:t>Long Term Condition support and management? </a:t>
                      </a:r>
                    </a:p>
                    <a:p>
                      <a:pPr marL="342900" lvl="0" indent="-342900">
                        <a:lnSpc>
                          <a:spcPct val="107000"/>
                        </a:lnSpc>
                        <a:buFont typeface="Calibri" panose="020F0502020204030204" pitchFamily="34" charset="0"/>
                        <a:buChar char="-"/>
                      </a:pPr>
                      <a:r>
                        <a:rPr lang="en-GB" sz="1400">
                          <a:effectLst/>
                        </a:rPr>
                        <a:t>Health Checks/Disability Health Checks</a:t>
                      </a:r>
                    </a:p>
                    <a:p>
                      <a:pPr marL="342900" lvl="0" indent="-342900">
                        <a:lnSpc>
                          <a:spcPct val="107000"/>
                        </a:lnSpc>
                        <a:spcAft>
                          <a:spcPts val="800"/>
                        </a:spcAft>
                        <a:buFont typeface="Calibri" panose="020F0502020204030204" pitchFamily="34" charset="0"/>
                        <a:buChar char="-"/>
                      </a:pPr>
                      <a:r>
                        <a:rPr lang="en-GB" sz="1400">
                          <a:effectLst/>
                        </a:rPr>
                        <a:t>Talking Therapies/Mental Health Services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828638360"/>
                  </a:ext>
                </a:extLst>
              </a:tr>
              <a:tr h="486951">
                <a:tc>
                  <a:txBody>
                    <a:bodyPr/>
                    <a:lstStyle/>
                    <a:p>
                      <a:pPr>
                        <a:lnSpc>
                          <a:spcPct val="107000"/>
                        </a:lnSpc>
                        <a:spcAft>
                          <a:spcPts val="800"/>
                        </a:spcAft>
                      </a:pPr>
                      <a:r>
                        <a:rPr lang="en-GB" sz="1400">
                          <a:effectLst/>
                        </a:rPr>
                        <a:t>Physical Activity Providers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a:effectLst/>
                        </a:rPr>
                        <a:t>Are Physical Activity providers systematically included in Social Prescribing/Personalised Care Delivery/Planning?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2709067968"/>
                  </a:ext>
                </a:extLst>
              </a:tr>
              <a:tr h="651698">
                <a:tc>
                  <a:txBody>
                    <a:bodyPr/>
                    <a:lstStyle/>
                    <a:p>
                      <a:pPr>
                        <a:lnSpc>
                          <a:spcPct val="107000"/>
                        </a:lnSpc>
                        <a:spcAft>
                          <a:spcPts val="800"/>
                        </a:spcAft>
                      </a:pPr>
                      <a:r>
                        <a:rPr lang="en-GB" sz="1400">
                          <a:effectLst/>
                        </a:rPr>
                        <a:t>Social Prescribing and Physical Activity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a:effectLst/>
                        </a:rPr>
                        <a:t>Are Social Prescribers confidently able to include Physical Activity within ‘What Matters to Me’ conversations?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2235473230"/>
                  </a:ext>
                </a:extLst>
              </a:tr>
              <a:tr h="651698">
                <a:tc>
                  <a:txBody>
                    <a:bodyPr/>
                    <a:lstStyle/>
                    <a:p>
                      <a:pPr>
                        <a:lnSpc>
                          <a:spcPct val="107000"/>
                        </a:lnSpc>
                        <a:spcAft>
                          <a:spcPts val="800"/>
                        </a:spcAft>
                      </a:pPr>
                      <a:r>
                        <a:rPr lang="en-GB" sz="1400">
                          <a:effectLst/>
                        </a:rPr>
                        <a:t>Community  Physical Activity Referral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a:effectLst/>
                        </a:rPr>
                        <a:t>Are Community contacts confident to signpost inactive people to Social Prescribing support or directly into Physical Activity?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1255625775"/>
                  </a:ext>
                </a:extLst>
              </a:tr>
              <a:tr h="651698">
                <a:tc>
                  <a:txBody>
                    <a:bodyPr/>
                    <a:lstStyle/>
                    <a:p>
                      <a:pPr>
                        <a:lnSpc>
                          <a:spcPct val="107000"/>
                        </a:lnSpc>
                        <a:spcAft>
                          <a:spcPts val="800"/>
                        </a:spcAft>
                      </a:pPr>
                      <a:r>
                        <a:rPr lang="en-GB" sz="1400">
                          <a:effectLst/>
                        </a:rPr>
                        <a:t>Community  Physical Activity Referral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tc>
                  <a:txBody>
                    <a:bodyPr/>
                    <a:lstStyle/>
                    <a:p>
                      <a:pPr>
                        <a:lnSpc>
                          <a:spcPct val="107000"/>
                        </a:lnSpc>
                        <a:spcAft>
                          <a:spcPts val="800"/>
                        </a:spcAft>
                      </a:pPr>
                      <a:r>
                        <a:rPr lang="en-GB" sz="1400" dirty="0">
                          <a:effectLst/>
                        </a:rPr>
                        <a:t>Is Physical Activity considered as part of planning for </a:t>
                      </a:r>
                      <a:r>
                        <a:rPr lang="en-GB" sz="1400" u="sng" dirty="0">
                          <a:effectLst/>
                          <a:hlinkClick r:id="rId2"/>
                        </a:rPr>
                        <a:t>ARRS</a:t>
                      </a:r>
                      <a:r>
                        <a:rPr lang="en-GB" sz="1400" dirty="0">
                          <a:effectLst/>
                        </a:rPr>
                        <a:t> roles?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25" marR="54125" marT="0" marB="0"/>
                </a:tc>
                <a:extLst>
                  <a:ext uri="{0D108BD9-81ED-4DB2-BD59-A6C34878D82A}">
                    <a16:rowId xmlns:a16="http://schemas.microsoft.com/office/drawing/2014/main" val="557005618"/>
                  </a:ext>
                </a:extLst>
              </a:tr>
            </a:tbl>
          </a:graphicData>
        </a:graphic>
      </p:graphicFrame>
      <p:sp>
        <p:nvSpPr>
          <p:cNvPr id="2" name="Title 1">
            <a:extLst>
              <a:ext uri="{FF2B5EF4-FFF2-40B4-BE49-F238E27FC236}">
                <a16:creationId xmlns:a16="http://schemas.microsoft.com/office/drawing/2014/main" id="{3830FA43-C9FF-9125-2CB4-6069D47003F9}"/>
              </a:ext>
            </a:extLst>
          </p:cNvPr>
          <p:cNvSpPr>
            <a:spLocks noGrp="1"/>
          </p:cNvSpPr>
          <p:nvPr>
            <p:ph type="title"/>
          </p:nvPr>
        </p:nvSpPr>
        <p:spPr>
          <a:xfrm>
            <a:off x="409575" y="-22341"/>
            <a:ext cx="10515600" cy="1325563"/>
          </a:xfrm>
        </p:spPr>
        <p:txBody>
          <a:bodyPr/>
          <a:lstStyle/>
          <a:p>
            <a:r>
              <a:rPr lang="en-GB" sz="1800" b="1" dirty="0">
                <a:solidFill>
                  <a:schemeClr val="bg1"/>
                </a:solidFill>
                <a:latin typeface="Calibri" panose="020F0502020204030204" pitchFamily="34" charset="0"/>
                <a:cs typeface="Times New Roman" panose="02020603050405020304" pitchFamily="18" charset="0"/>
              </a:rPr>
              <a:t>Engaging with your neighbourhood</a:t>
            </a:r>
          </a:p>
        </p:txBody>
      </p:sp>
      <p:sp>
        <p:nvSpPr>
          <p:cNvPr id="5" name="Action Button: Go Home 4">
            <a:hlinkClick r:id="" action="ppaction://hlinkshowjump?jump=firstslide" highlightClick="1"/>
            <a:extLst>
              <a:ext uri="{FF2B5EF4-FFF2-40B4-BE49-F238E27FC236}">
                <a16:creationId xmlns:a16="http://schemas.microsoft.com/office/drawing/2014/main" id="{809B90C2-41A5-D7FD-C832-8915BD004079}"/>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Back or Previous 5">
            <a:hlinkClick r:id="rId3" action="ppaction://hlinksldjump" highlightClick="1"/>
            <a:extLst>
              <a:ext uri="{FF2B5EF4-FFF2-40B4-BE49-F238E27FC236}">
                <a16:creationId xmlns:a16="http://schemas.microsoft.com/office/drawing/2014/main" id="{4CBA2AB8-2A8D-A8F6-9B9C-9FBDA6489B7D}"/>
              </a:ext>
            </a:extLst>
          </p:cNvPr>
          <p:cNvSpPr/>
          <p:nvPr/>
        </p:nvSpPr>
        <p:spPr>
          <a:xfrm>
            <a:off x="10496256"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497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FD2A-5180-9CE4-EE8C-6256C5550848}"/>
              </a:ext>
            </a:extLst>
          </p:cNvPr>
          <p:cNvSpPr>
            <a:spLocks noGrp="1"/>
          </p:cNvSpPr>
          <p:nvPr>
            <p:ph type="title"/>
          </p:nvPr>
        </p:nvSpPr>
        <p:spPr>
          <a:xfrm>
            <a:off x="680186" y="293571"/>
            <a:ext cx="10515600" cy="1325563"/>
          </a:xfrm>
        </p:spPr>
        <p:txBody>
          <a:bodyPr/>
          <a:lstStyle/>
          <a:p>
            <a:r>
              <a:rPr lang="en-GB" b="1" dirty="0">
                <a:solidFill>
                  <a:schemeClr val="bg1"/>
                </a:solidFill>
                <a:latin typeface="+mn-lt"/>
              </a:rPr>
              <a:t>Plan and Pursue </a:t>
            </a:r>
          </a:p>
        </p:txBody>
      </p:sp>
      <p:sp>
        <p:nvSpPr>
          <p:cNvPr id="3" name="Content Placeholder 2">
            <a:extLst>
              <a:ext uri="{FF2B5EF4-FFF2-40B4-BE49-F238E27FC236}">
                <a16:creationId xmlns:a16="http://schemas.microsoft.com/office/drawing/2014/main" id="{DD75AC71-691A-DACE-3026-DB979343266E}"/>
              </a:ext>
            </a:extLst>
          </p:cNvPr>
          <p:cNvSpPr>
            <a:spLocks noGrp="1"/>
          </p:cNvSpPr>
          <p:nvPr>
            <p:ph idx="1"/>
          </p:nvPr>
        </p:nvSpPr>
        <p:spPr>
          <a:xfrm>
            <a:off x="680186" y="1438275"/>
            <a:ext cx="10515600" cy="5546184"/>
          </a:xfrm>
        </p:spPr>
        <p:txBody>
          <a:bodyPr>
            <a:normAutofit lnSpcReduction="10000"/>
          </a:bodyPr>
          <a:lstStyle/>
          <a:p>
            <a:pPr marL="0" indent="0">
              <a:buNone/>
            </a:pPr>
            <a:r>
              <a:rPr lang="en-GB" sz="1900" b="1" u="sng" dirty="0">
                <a:solidFill>
                  <a:schemeClr val="bg1"/>
                </a:solidFill>
                <a:effectLst/>
              </a:rPr>
              <a:t>Plan</a:t>
            </a:r>
          </a:p>
          <a:p>
            <a:pPr marL="0" indent="0">
              <a:buNone/>
            </a:pPr>
            <a:r>
              <a:rPr lang="en-GB" sz="1900" dirty="0">
                <a:solidFill>
                  <a:schemeClr val="bg1"/>
                </a:solidFill>
              </a:rPr>
              <a:t>The 'plan' stage is about co-developing a specific plan of action with relevant local partners at either 'place' , 'neighbourhood' or multi neighbourhood level. This can be used as a tool to help discussions with local partners at the engage stage or after these discussions. </a:t>
            </a:r>
          </a:p>
          <a:p>
            <a:pPr marL="0" indent="0">
              <a:buNone/>
            </a:pPr>
            <a:endParaRPr lang="en-GB" sz="1900" dirty="0">
              <a:solidFill>
                <a:schemeClr val="bg1"/>
              </a:solidFill>
            </a:endParaRPr>
          </a:p>
          <a:p>
            <a:pPr lvl="1"/>
            <a:endParaRPr lang="en-GB" sz="1900" dirty="0">
              <a:solidFill>
                <a:schemeClr val="bg1"/>
              </a:solidFill>
            </a:endParaRPr>
          </a:p>
          <a:p>
            <a:pPr marL="0" indent="0">
              <a:buNone/>
            </a:pPr>
            <a:endParaRPr lang="en-GB" sz="1900" b="1" dirty="0">
              <a:solidFill>
                <a:schemeClr val="bg1"/>
              </a:solidFill>
            </a:endParaRPr>
          </a:p>
          <a:p>
            <a:pPr marL="0" indent="0">
              <a:buNone/>
            </a:pPr>
            <a:endParaRPr lang="en-GB" sz="1900" b="1" dirty="0">
              <a:solidFill>
                <a:schemeClr val="bg1"/>
              </a:solidFill>
            </a:endParaRPr>
          </a:p>
          <a:p>
            <a:pPr marL="0" indent="0">
              <a:buNone/>
            </a:pPr>
            <a:endParaRPr lang="en-GB" sz="1900" b="1" dirty="0">
              <a:solidFill>
                <a:schemeClr val="bg1"/>
              </a:solidFill>
            </a:endParaRPr>
          </a:p>
          <a:p>
            <a:pPr marL="0" indent="0">
              <a:buNone/>
            </a:pPr>
            <a:endParaRPr lang="en-GB" sz="1900" b="1" dirty="0">
              <a:solidFill>
                <a:schemeClr val="bg1"/>
              </a:solidFill>
            </a:endParaRPr>
          </a:p>
          <a:p>
            <a:pPr marL="0" indent="0">
              <a:buNone/>
            </a:pPr>
            <a:endParaRPr lang="en-GB" sz="1900" b="1" dirty="0">
              <a:solidFill>
                <a:schemeClr val="bg1"/>
              </a:solidFill>
            </a:endParaRPr>
          </a:p>
          <a:p>
            <a:pPr marL="0" indent="0">
              <a:buNone/>
            </a:pPr>
            <a:r>
              <a:rPr lang="en-GB" sz="1900" b="1" u="sng" dirty="0">
                <a:solidFill>
                  <a:schemeClr val="bg1"/>
                </a:solidFill>
              </a:rPr>
              <a:t>Pursue</a:t>
            </a:r>
          </a:p>
          <a:p>
            <a:pPr marL="0" indent="0">
              <a:buNone/>
            </a:pPr>
            <a:r>
              <a:rPr lang="en-GB" sz="1900" dirty="0">
                <a:solidFill>
                  <a:schemeClr val="bg1"/>
                </a:solidFill>
              </a:rPr>
              <a:t>Identify who is going to pursue any agreed actions from these conversations and meet up regularly to discuss progress/barriers and other opportunities </a:t>
            </a:r>
          </a:p>
          <a:p>
            <a:endParaRPr lang="en-GB" dirty="0">
              <a:solidFill>
                <a:schemeClr val="bg1"/>
              </a:solidFill>
            </a:endParaRPr>
          </a:p>
          <a:p>
            <a:pPr marL="0" indent="0">
              <a:buNone/>
            </a:pPr>
            <a:r>
              <a:rPr lang="en-GB" dirty="0"/>
              <a:t> </a:t>
            </a:r>
          </a:p>
        </p:txBody>
      </p:sp>
      <p:sp>
        <p:nvSpPr>
          <p:cNvPr id="5" name="Action Button: Go Home 4">
            <a:hlinkClick r:id="" action="ppaction://hlinkshowjump?jump=firstslide" highlightClick="1"/>
            <a:extLst>
              <a:ext uri="{FF2B5EF4-FFF2-40B4-BE49-F238E27FC236}">
                <a16:creationId xmlns:a16="http://schemas.microsoft.com/office/drawing/2014/main" id="{B8579200-7197-44BB-2BDC-6B75FA6B14F1}"/>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Back or Previous 5">
            <a:hlinkClick r:id="rId2" action="ppaction://hlinksldjump" highlightClick="1"/>
            <a:extLst>
              <a:ext uri="{FF2B5EF4-FFF2-40B4-BE49-F238E27FC236}">
                <a16:creationId xmlns:a16="http://schemas.microsoft.com/office/drawing/2014/main" id="{5F1349DF-5BDB-2DC2-C046-A609E7B8BEC2}"/>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Diagonal Corner of Rectangle 11">
            <a:extLst>
              <a:ext uri="{FF2B5EF4-FFF2-40B4-BE49-F238E27FC236}">
                <a16:creationId xmlns:a16="http://schemas.microsoft.com/office/drawing/2014/main" id="{F73C69B2-C141-FAEF-F90D-21B921FA7DBE}"/>
              </a:ext>
            </a:extLst>
          </p:cNvPr>
          <p:cNvSpPr/>
          <p:nvPr/>
        </p:nvSpPr>
        <p:spPr>
          <a:xfrm>
            <a:off x="9360579" y="293570"/>
            <a:ext cx="2368463" cy="1325563"/>
          </a:xfrm>
          <a:prstGeom prst="round2DiagRect">
            <a:avLst>
              <a:gd name="adj1" fmla="val 0"/>
              <a:gd name="adj2" fmla="val 12843"/>
            </a:avLst>
          </a:prstGeom>
          <a:solidFill>
            <a:schemeClr val="bg1"/>
          </a:solidFill>
          <a:ln>
            <a:noFill/>
          </a:ln>
          <a:effectLst>
            <a:outerShdw dist="101600" dir="3000000" sx="101000" sy="101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1800" b="1" dirty="0">
                <a:solidFill>
                  <a:srgbClr val="156375"/>
                </a:solidFill>
                <a:cs typeface="Poppins" panose="00000500000000000000" pitchFamily="2" charset="0"/>
                <a:hlinkClick r:id="rId3" action="ppaction://hlinksldjump" tooltip="Mind Map"/>
              </a:rPr>
              <a:t>Mind Map idea</a:t>
            </a:r>
            <a:endParaRPr lang="en-GB" sz="1800" b="1" dirty="0">
              <a:solidFill>
                <a:srgbClr val="156375"/>
              </a:solidFill>
              <a:cs typeface="Poppins" panose="00000500000000000000" pitchFamily="2" charset="0"/>
            </a:endParaRPr>
          </a:p>
          <a:p>
            <a:pPr algn="ctr"/>
            <a:endParaRPr lang="en-US" sz="2000" dirty="0">
              <a:solidFill>
                <a:srgbClr val="156375"/>
              </a:solidFill>
              <a:effectLst>
                <a:outerShdw blurRad="762000" dist="50800" dir="14100000" sx="130000" sy="130000" algn="ctr" rotWithShape="0">
                  <a:schemeClr val="accent1">
                    <a:alpha val="20000"/>
                  </a:schemeClr>
                </a:outerShdw>
              </a:effectLst>
              <a:cs typeface="Poppins" panose="02000000000000000000" pitchFamily="2" charset="77"/>
            </a:endParaRPr>
          </a:p>
        </p:txBody>
      </p:sp>
      <p:sp>
        <p:nvSpPr>
          <p:cNvPr id="7" name="Round Diagonal Corner of Rectangle 11">
            <a:extLst>
              <a:ext uri="{FF2B5EF4-FFF2-40B4-BE49-F238E27FC236}">
                <a16:creationId xmlns:a16="http://schemas.microsoft.com/office/drawing/2014/main" id="{7B3122F8-E2FB-3F79-3A7A-82B5BF6336CF}"/>
              </a:ext>
            </a:extLst>
          </p:cNvPr>
          <p:cNvSpPr/>
          <p:nvPr/>
        </p:nvSpPr>
        <p:spPr>
          <a:xfrm>
            <a:off x="680186" y="2905126"/>
            <a:ext cx="11048856" cy="1943099"/>
          </a:xfrm>
          <a:prstGeom prst="round2DiagRect">
            <a:avLst>
              <a:gd name="adj1" fmla="val 0"/>
              <a:gd name="adj2" fmla="val 12843"/>
            </a:avLst>
          </a:prstGeom>
          <a:solidFill>
            <a:schemeClr val="bg1"/>
          </a:solidFill>
          <a:ln>
            <a:noFill/>
          </a:ln>
          <a:effectLst>
            <a:outerShdw dist="101600" dir="3000000" sx="101000" sy="101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1400" dirty="0">
                <a:solidFill>
                  <a:schemeClr val="accent1">
                    <a:lumMod val="50000"/>
                  </a:schemeClr>
                </a:solidFill>
              </a:rPr>
              <a:t>Use the mind map provided or (one of your own choosing) to beginning mapping out the local social prescribing system, using information from the engage conversations. Ideally this will work best in a collaborative group where you can start identifying;</a:t>
            </a:r>
          </a:p>
          <a:p>
            <a:pPr marL="285750" indent="-285750">
              <a:buFont typeface="Arial" panose="020B0604020202020204" pitchFamily="34" charset="0"/>
              <a:buChar char="•"/>
            </a:pPr>
            <a:endParaRPr lang="en-GB" sz="1400" dirty="0">
              <a:solidFill>
                <a:schemeClr val="accent1">
                  <a:lumMod val="50000"/>
                </a:schemeClr>
              </a:solidFill>
            </a:endParaRPr>
          </a:p>
          <a:p>
            <a:pPr marL="895335" lvl="1" indent="-285750">
              <a:buFont typeface="Arial" panose="020B0604020202020204" pitchFamily="34" charset="0"/>
              <a:buChar char="•"/>
            </a:pPr>
            <a:r>
              <a:rPr lang="en-GB" sz="1400" dirty="0">
                <a:solidFill>
                  <a:schemeClr val="accent1">
                    <a:lumMod val="50000"/>
                  </a:schemeClr>
                </a:solidFill>
              </a:rPr>
              <a:t>Key areas of work that cross the organisational priorities of the stakeholders</a:t>
            </a:r>
          </a:p>
          <a:p>
            <a:pPr marL="895335" lvl="1" indent="-285750">
              <a:buFont typeface="Arial" panose="020B0604020202020204" pitchFamily="34" charset="0"/>
              <a:buChar char="•"/>
            </a:pPr>
            <a:r>
              <a:rPr lang="en-GB" sz="1400" dirty="0">
                <a:solidFill>
                  <a:schemeClr val="accent1">
                    <a:lumMod val="50000"/>
                  </a:schemeClr>
                </a:solidFill>
              </a:rPr>
              <a:t>How you can increase the connectivity </a:t>
            </a:r>
          </a:p>
          <a:p>
            <a:pPr marL="895335" lvl="1" indent="-285750">
              <a:buFont typeface="Arial" panose="020B0604020202020204" pitchFamily="34" charset="0"/>
              <a:buChar char="•"/>
            </a:pPr>
            <a:r>
              <a:rPr lang="en-GB" sz="1400" dirty="0">
                <a:solidFill>
                  <a:schemeClr val="accent1">
                    <a:lumMod val="50000"/>
                  </a:schemeClr>
                </a:solidFill>
              </a:rPr>
              <a:t>Opportunities for joint funding/commissioning</a:t>
            </a:r>
          </a:p>
        </p:txBody>
      </p:sp>
    </p:spTree>
    <p:extLst>
      <p:ext uri="{BB962C8B-B14F-4D97-AF65-F5344CB8AC3E}">
        <p14:creationId xmlns:p14="http://schemas.microsoft.com/office/powerpoint/2010/main" val="140037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4012713-2382-B31F-E672-E26C040AB53D}"/>
              </a:ext>
            </a:extLst>
          </p:cNvPr>
          <p:cNvSpPr/>
          <p:nvPr/>
        </p:nvSpPr>
        <p:spPr>
          <a:xfrm>
            <a:off x="5124450" y="2676525"/>
            <a:ext cx="1657350" cy="1657350"/>
          </a:xfrm>
          <a:prstGeom prst="ellipse">
            <a:avLst/>
          </a:prstGeom>
          <a:solidFill>
            <a:srgbClr val="E4D3FB"/>
          </a:solidFill>
          <a:ln>
            <a:solidFill>
              <a:srgbClr val="9933FF"/>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accent1">
                    <a:lumMod val="50000"/>
                  </a:schemeClr>
                </a:solidFill>
              </a:rPr>
              <a:t>Social Prescribing system</a:t>
            </a:r>
          </a:p>
        </p:txBody>
      </p:sp>
      <p:sp>
        <p:nvSpPr>
          <p:cNvPr id="7" name="Oval 6">
            <a:extLst>
              <a:ext uri="{FF2B5EF4-FFF2-40B4-BE49-F238E27FC236}">
                <a16:creationId xmlns:a16="http://schemas.microsoft.com/office/drawing/2014/main" id="{0407678E-8AFB-A73D-D2A9-8A3C0E7B5418}"/>
              </a:ext>
            </a:extLst>
          </p:cNvPr>
          <p:cNvSpPr/>
          <p:nvPr/>
        </p:nvSpPr>
        <p:spPr>
          <a:xfrm>
            <a:off x="4476750" y="1504951"/>
            <a:ext cx="1057275" cy="1057275"/>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accent1">
                    <a:lumMod val="50000"/>
                  </a:schemeClr>
                </a:solidFill>
              </a:rPr>
              <a:t>Who?</a:t>
            </a:r>
          </a:p>
        </p:txBody>
      </p:sp>
      <p:sp>
        <p:nvSpPr>
          <p:cNvPr id="8" name="Oval 7">
            <a:extLst>
              <a:ext uri="{FF2B5EF4-FFF2-40B4-BE49-F238E27FC236}">
                <a16:creationId xmlns:a16="http://schemas.microsoft.com/office/drawing/2014/main" id="{6C5EFECC-DFE2-93F9-621B-1154FCDF3387}"/>
              </a:ext>
            </a:extLst>
          </p:cNvPr>
          <p:cNvSpPr/>
          <p:nvPr/>
        </p:nvSpPr>
        <p:spPr>
          <a:xfrm>
            <a:off x="4267200" y="4505324"/>
            <a:ext cx="1057275" cy="1057275"/>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accent1">
                    <a:lumMod val="50000"/>
                  </a:schemeClr>
                </a:solidFill>
              </a:rPr>
              <a:t>Who?</a:t>
            </a:r>
          </a:p>
        </p:txBody>
      </p:sp>
      <p:sp>
        <p:nvSpPr>
          <p:cNvPr id="9" name="Oval 8">
            <a:extLst>
              <a:ext uri="{FF2B5EF4-FFF2-40B4-BE49-F238E27FC236}">
                <a16:creationId xmlns:a16="http://schemas.microsoft.com/office/drawing/2014/main" id="{7547058B-CC14-C691-6034-94A7923F6AFC}"/>
              </a:ext>
            </a:extLst>
          </p:cNvPr>
          <p:cNvSpPr/>
          <p:nvPr/>
        </p:nvSpPr>
        <p:spPr>
          <a:xfrm>
            <a:off x="3724274" y="2976562"/>
            <a:ext cx="1057275" cy="1057275"/>
          </a:xfrm>
          <a:prstGeom prst="ellipse">
            <a:avLst/>
          </a:prstGeom>
          <a:solidFill>
            <a:srgbClr val="E1EDEA"/>
          </a:solidFill>
          <a:ln>
            <a:solidFill>
              <a:srgbClr val="156375"/>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accent1">
                    <a:lumMod val="50000"/>
                  </a:schemeClr>
                </a:solidFill>
              </a:rPr>
              <a:t>Who?</a:t>
            </a:r>
          </a:p>
        </p:txBody>
      </p:sp>
      <p:sp>
        <p:nvSpPr>
          <p:cNvPr id="10" name="Oval 9">
            <a:extLst>
              <a:ext uri="{FF2B5EF4-FFF2-40B4-BE49-F238E27FC236}">
                <a16:creationId xmlns:a16="http://schemas.microsoft.com/office/drawing/2014/main" id="{200CE629-0995-2E56-8930-281DDF784705}"/>
              </a:ext>
            </a:extLst>
          </p:cNvPr>
          <p:cNvSpPr/>
          <p:nvPr/>
        </p:nvSpPr>
        <p:spPr>
          <a:xfrm>
            <a:off x="7124701" y="3005137"/>
            <a:ext cx="1057275" cy="1057275"/>
          </a:xfrm>
          <a:prstGeom prst="ellipse">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accent1">
                    <a:lumMod val="50000"/>
                  </a:schemeClr>
                </a:solidFill>
              </a:rPr>
              <a:t>Who?</a:t>
            </a:r>
          </a:p>
        </p:txBody>
      </p:sp>
      <p:sp>
        <p:nvSpPr>
          <p:cNvPr id="11" name="Oval 10">
            <a:extLst>
              <a:ext uri="{FF2B5EF4-FFF2-40B4-BE49-F238E27FC236}">
                <a16:creationId xmlns:a16="http://schemas.microsoft.com/office/drawing/2014/main" id="{C9F37F9B-1308-1496-34DC-BA4E58B5A1F4}"/>
              </a:ext>
            </a:extLst>
          </p:cNvPr>
          <p:cNvSpPr/>
          <p:nvPr/>
        </p:nvSpPr>
        <p:spPr>
          <a:xfrm>
            <a:off x="6338888" y="1504951"/>
            <a:ext cx="1057275" cy="1057275"/>
          </a:xfrm>
          <a:prstGeom prst="ellipse">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accent1">
                    <a:lumMod val="50000"/>
                  </a:schemeClr>
                </a:solidFill>
              </a:rPr>
              <a:t>Who?</a:t>
            </a:r>
          </a:p>
        </p:txBody>
      </p:sp>
      <p:cxnSp>
        <p:nvCxnSpPr>
          <p:cNvPr id="13" name="Connector: Curved 12">
            <a:extLst>
              <a:ext uri="{FF2B5EF4-FFF2-40B4-BE49-F238E27FC236}">
                <a16:creationId xmlns:a16="http://schemas.microsoft.com/office/drawing/2014/main" id="{D4EED61D-C158-5205-1B97-B02D19C2FE3A}"/>
              </a:ext>
            </a:extLst>
          </p:cNvPr>
          <p:cNvCxnSpPr>
            <a:cxnSpLocks/>
            <a:stCxn id="6" idx="1"/>
            <a:endCxn id="7" idx="6"/>
          </p:cNvCxnSpPr>
          <p:nvPr/>
        </p:nvCxnSpPr>
        <p:spPr>
          <a:xfrm rot="5400000" flipH="1" flipV="1">
            <a:off x="5007770" y="2392983"/>
            <a:ext cx="885649" cy="166862"/>
          </a:xfrm>
          <a:prstGeom prst="curvedConnector4">
            <a:avLst>
              <a:gd name="adj1" fmla="val 44095"/>
              <a:gd name="adj2" fmla="val 236999"/>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4D6B58-CB82-02F1-1579-B68F8368BAD2}"/>
              </a:ext>
            </a:extLst>
          </p:cNvPr>
          <p:cNvSpPr/>
          <p:nvPr/>
        </p:nvSpPr>
        <p:spPr>
          <a:xfrm>
            <a:off x="6338889" y="4505323"/>
            <a:ext cx="1057275" cy="1057275"/>
          </a:xfrm>
          <a:prstGeom prst="ellipse">
            <a:avLst/>
          </a:prstGeom>
          <a:solidFill>
            <a:srgbClr val="FFCC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accent1">
                    <a:lumMod val="50000"/>
                  </a:schemeClr>
                </a:solidFill>
              </a:rPr>
              <a:t>Who?</a:t>
            </a:r>
          </a:p>
        </p:txBody>
      </p:sp>
      <p:cxnSp>
        <p:nvCxnSpPr>
          <p:cNvPr id="18" name="Connector: Curved 17">
            <a:extLst>
              <a:ext uri="{FF2B5EF4-FFF2-40B4-BE49-F238E27FC236}">
                <a16:creationId xmlns:a16="http://schemas.microsoft.com/office/drawing/2014/main" id="{1BD3A6D6-E3BB-8522-CFA6-CD07759F5714}"/>
              </a:ext>
            </a:extLst>
          </p:cNvPr>
          <p:cNvCxnSpPr>
            <a:cxnSpLocks/>
            <a:stCxn id="6" idx="7"/>
            <a:endCxn id="11" idx="3"/>
          </p:cNvCxnSpPr>
          <p:nvPr/>
        </p:nvCxnSpPr>
        <p:spPr>
          <a:xfrm rot="16200000" flipV="1">
            <a:off x="6260482" y="2640632"/>
            <a:ext cx="511846" cy="4536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4B1B7FEF-49C1-6B04-1AF9-F095156854BA}"/>
              </a:ext>
            </a:extLst>
          </p:cNvPr>
          <p:cNvCxnSpPr>
            <a:stCxn id="6" idx="6"/>
            <a:endCxn id="10" idx="2"/>
          </p:cNvCxnSpPr>
          <p:nvPr/>
        </p:nvCxnSpPr>
        <p:spPr>
          <a:xfrm>
            <a:off x="6781800" y="3505200"/>
            <a:ext cx="342901" cy="28575"/>
          </a:xfrm>
          <a:prstGeom prst="curvedConnector3">
            <a:avLst/>
          </a:prstGeom>
          <a:ln w="19050">
            <a:tailEnd type="triangle"/>
          </a:ln>
        </p:spPr>
        <p:style>
          <a:lnRef idx="3">
            <a:schemeClr val="accent1"/>
          </a:lnRef>
          <a:fillRef idx="0">
            <a:schemeClr val="accent1"/>
          </a:fillRef>
          <a:effectRef idx="2">
            <a:schemeClr val="accent1"/>
          </a:effectRef>
          <a:fontRef idx="minor">
            <a:schemeClr val="tx1"/>
          </a:fontRef>
        </p:style>
      </p:cxnSp>
      <p:cxnSp>
        <p:nvCxnSpPr>
          <p:cNvPr id="23" name="Connector: Curved 22">
            <a:extLst>
              <a:ext uri="{FF2B5EF4-FFF2-40B4-BE49-F238E27FC236}">
                <a16:creationId xmlns:a16="http://schemas.microsoft.com/office/drawing/2014/main" id="{320A2BE8-7F81-9CB1-F684-5EEAF9B5D169}"/>
              </a:ext>
            </a:extLst>
          </p:cNvPr>
          <p:cNvCxnSpPr>
            <a:stCxn id="6" idx="5"/>
            <a:endCxn id="14" idx="0"/>
          </p:cNvCxnSpPr>
          <p:nvPr/>
        </p:nvCxnSpPr>
        <p:spPr>
          <a:xfrm rot="16200000" flipH="1">
            <a:off x="6496227" y="4134022"/>
            <a:ext cx="414161" cy="328440"/>
          </a:xfrm>
          <a:prstGeom prst="curvedConnector3">
            <a:avLst/>
          </a:prstGeom>
          <a:ln w="19050">
            <a:tailEnd type="triangle"/>
          </a:ln>
        </p:spPr>
        <p:style>
          <a:lnRef idx="3">
            <a:schemeClr val="accent1"/>
          </a:lnRef>
          <a:fillRef idx="0">
            <a:schemeClr val="accent1"/>
          </a:fillRef>
          <a:effectRef idx="2">
            <a:schemeClr val="accent1"/>
          </a:effectRef>
          <a:fontRef idx="minor">
            <a:schemeClr val="tx1"/>
          </a:fontRef>
        </p:style>
      </p:cxnSp>
      <p:cxnSp>
        <p:nvCxnSpPr>
          <p:cNvPr id="25" name="Connector: Curved 24">
            <a:extLst>
              <a:ext uri="{FF2B5EF4-FFF2-40B4-BE49-F238E27FC236}">
                <a16:creationId xmlns:a16="http://schemas.microsoft.com/office/drawing/2014/main" id="{D353E0DD-5C0B-BB22-DA4B-2D109DBD17A4}"/>
              </a:ext>
            </a:extLst>
          </p:cNvPr>
          <p:cNvCxnSpPr>
            <a:stCxn id="6" idx="3"/>
            <a:endCxn id="8" idx="0"/>
          </p:cNvCxnSpPr>
          <p:nvPr/>
        </p:nvCxnSpPr>
        <p:spPr>
          <a:xfrm rot="5400000">
            <a:off x="4874420" y="4012581"/>
            <a:ext cx="414162" cy="571325"/>
          </a:xfrm>
          <a:prstGeom prst="curvedConnector3">
            <a:avLst/>
          </a:prstGeom>
          <a:ln w="19050">
            <a:tailEnd type="triangle"/>
          </a:ln>
        </p:spPr>
        <p:style>
          <a:lnRef idx="3">
            <a:schemeClr val="accent1"/>
          </a:lnRef>
          <a:fillRef idx="0">
            <a:schemeClr val="accent1"/>
          </a:fillRef>
          <a:effectRef idx="2">
            <a:schemeClr val="accent1"/>
          </a:effectRef>
          <a:fontRef idx="minor">
            <a:schemeClr val="tx1"/>
          </a:fontRef>
        </p:style>
      </p:cxnSp>
      <p:cxnSp>
        <p:nvCxnSpPr>
          <p:cNvPr id="27" name="Connector: Curved 26">
            <a:extLst>
              <a:ext uri="{FF2B5EF4-FFF2-40B4-BE49-F238E27FC236}">
                <a16:creationId xmlns:a16="http://schemas.microsoft.com/office/drawing/2014/main" id="{DA13076D-E3D7-7443-392B-3084FB38E31C}"/>
              </a:ext>
            </a:extLst>
          </p:cNvPr>
          <p:cNvCxnSpPr>
            <a:stCxn id="6" idx="2"/>
            <a:endCxn id="9" idx="7"/>
          </p:cNvCxnSpPr>
          <p:nvPr/>
        </p:nvCxnSpPr>
        <p:spPr>
          <a:xfrm rot="10800000">
            <a:off x="4626716" y="3131396"/>
            <a:ext cx="497735" cy="373804"/>
          </a:xfrm>
          <a:prstGeom prst="curvedConnector4">
            <a:avLst>
              <a:gd name="adj1" fmla="val 34446"/>
              <a:gd name="adj2" fmla="val 161155"/>
            </a:avLst>
          </a:prstGeom>
          <a:ln w="19050">
            <a:tailEnd type="triangle"/>
          </a:ln>
        </p:spPr>
        <p:style>
          <a:lnRef idx="3">
            <a:schemeClr val="accent1"/>
          </a:lnRef>
          <a:fillRef idx="0">
            <a:schemeClr val="accent1"/>
          </a:fillRef>
          <a:effectRef idx="2">
            <a:schemeClr val="accent1"/>
          </a:effectRef>
          <a:fontRef idx="minor">
            <a:schemeClr val="tx1"/>
          </a:fontRef>
        </p:style>
      </p:cxnSp>
      <p:sp>
        <p:nvSpPr>
          <p:cNvPr id="28" name="Rectangle: Rounded Corners 27">
            <a:extLst>
              <a:ext uri="{FF2B5EF4-FFF2-40B4-BE49-F238E27FC236}">
                <a16:creationId xmlns:a16="http://schemas.microsoft.com/office/drawing/2014/main" id="{90293D4C-CA5C-D554-43F8-D40150EA1B21}"/>
              </a:ext>
            </a:extLst>
          </p:cNvPr>
          <p:cNvSpPr/>
          <p:nvPr/>
        </p:nvSpPr>
        <p:spPr>
          <a:xfrm>
            <a:off x="3310285" y="378627"/>
            <a:ext cx="1162050" cy="504825"/>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What?</a:t>
            </a:r>
          </a:p>
        </p:txBody>
      </p:sp>
      <p:sp>
        <p:nvSpPr>
          <p:cNvPr id="29" name="Rectangle: Rounded Corners 28">
            <a:extLst>
              <a:ext uri="{FF2B5EF4-FFF2-40B4-BE49-F238E27FC236}">
                <a16:creationId xmlns:a16="http://schemas.microsoft.com/office/drawing/2014/main" id="{E35590EF-56A5-4732-D334-A6C251ACD41B}"/>
              </a:ext>
            </a:extLst>
          </p:cNvPr>
          <p:cNvSpPr/>
          <p:nvPr/>
        </p:nvSpPr>
        <p:spPr>
          <a:xfrm>
            <a:off x="2893620" y="982267"/>
            <a:ext cx="1162050" cy="504825"/>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Where? </a:t>
            </a:r>
          </a:p>
        </p:txBody>
      </p:sp>
      <p:sp>
        <p:nvSpPr>
          <p:cNvPr id="30" name="Rectangle: Rounded Corners 29">
            <a:extLst>
              <a:ext uri="{FF2B5EF4-FFF2-40B4-BE49-F238E27FC236}">
                <a16:creationId xmlns:a16="http://schemas.microsoft.com/office/drawing/2014/main" id="{F5F49ACF-1F85-E4F8-FAFA-4DFE5953D6ED}"/>
              </a:ext>
            </a:extLst>
          </p:cNvPr>
          <p:cNvSpPr/>
          <p:nvPr/>
        </p:nvSpPr>
        <p:spPr>
          <a:xfrm>
            <a:off x="2757887" y="1636166"/>
            <a:ext cx="1162050" cy="504825"/>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Priorities</a:t>
            </a:r>
          </a:p>
        </p:txBody>
      </p:sp>
      <p:sp>
        <p:nvSpPr>
          <p:cNvPr id="31" name="Rectangle: Rounded Corners 30">
            <a:extLst>
              <a:ext uri="{FF2B5EF4-FFF2-40B4-BE49-F238E27FC236}">
                <a16:creationId xmlns:a16="http://schemas.microsoft.com/office/drawing/2014/main" id="{65A9F6E1-803C-7D44-F3C0-E5F0C2F9CD36}"/>
              </a:ext>
            </a:extLst>
          </p:cNvPr>
          <p:cNvSpPr/>
          <p:nvPr/>
        </p:nvSpPr>
        <p:spPr>
          <a:xfrm>
            <a:off x="2185931" y="2507530"/>
            <a:ext cx="1162050" cy="504825"/>
          </a:xfrm>
          <a:prstGeom prst="roundRect">
            <a:avLst/>
          </a:prstGeom>
          <a:solidFill>
            <a:srgbClr val="E1EDEA"/>
          </a:solidFill>
          <a:ln>
            <a:solidFill>
              <a:srgbClr val="15637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What?</a:t>
            </a:r>
          </a:p>
        </p:txBody>
      </p:sp>
      <p:sp>
        <p:nvSpPr>
          <p:cNvPr id="32" name="Rectangle: Rounded Corners 31">
            <a:extLst>
              <a:ext uri="{FF2B5EF4-FFF2-40B4-BE49-F238E27FC236}">
                <a16:creationId xmlns:a16="http://schemas.microsoft.com/office/drawing/2014/main" id="{7E37C8C3-4FCB-1D22-C618-1D6DDC576023}"/>
              </a:ext>
            </a:extLst>
          </p:cNvPr>
          <p:cNvSpPr/>
          <p:nvPr/>
        </p:nvSpPr>
        <p:spPr>
          <a:xfrm>
            <a:off x="1955115" y="3145044"/>
            <a:ext cx="1162050" cy="504825"/>
          </a:xfrm>
          <a:prstGeom prst="roundRect">
            <a:avLst/>
          </a:prstGeom>
          <a:solidFill>
            <a:srgbClr val="E1EDEA"/>
          </a:solidFill>
          <a:ln>
            <a:solidFill>
              <a:srgbClr val="15637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solidFill>
                  <a:schemeClr val="accent1">
                    <a:lumMod val="50000"/>
                  </a:schemeClr>
                </a:solidFill>
              </a:rPr>
              <a:t>Where? </a:t>
            </a:r>
            <a:endParaRPr lang="en-GB" sz="1200" dirty="0">
              <a:solidFill>
                <a:schemeClr val="accent1">
                  <a:lumMod val="50000"/>
                </a:schemeClr>
              </a:solidFill>
            </a:endParaRPr>
          </a:p>
        </p:txBody>
      </p:sp>
      <p:sp>
        <p:nvSpPr>
          <p:cNvPr id="33" name="Rectangle: Rounded Corners 32">
            <a:extLst>
              <a:ext uri="{FF2B5EF4-FFF2-40B4-BE49-F238E27FC236}">
                <a16:creationId xmlns:a16="http://schemas.microsoft.com/office/drawing/2014/main" id="{FD3924C6-0425-C7AB-0C83-1CAC779018B9}"/>
              </a:ext>
            </a:extLst>
          </p:cNvPr>
          <p:cNvSpPr/>
          <p:nvPr/>
        </p:nvSpPr>
        <p:spPr>
          <a:xfrm>
            <a:off x="2414871" y="3790365"/>
            <a:ext cx="1162050" cy="504825"/>
          </a:xfrm>
          <a:prstGeom prst="roundRect">
            <a:avLst/>
          </a:prstGeom>
          <a:solidFill>
            <a:srgbClr val="E1EDEA"/>
          </a:solidFill>
          <a:ln>
            <a:solidFill>
              <a:srgbClr val="15637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Priorities</a:t>
            </a:r>
          </a:p>
        </p:txBody>
      </p:sp>
      <p:sp>
        <p:nvSpPr>
          <p:cNvPr id="34" name="Rectangle: Rounded Corners 33">
            <a:extLst>
              <a:ext uri="{FF2B5EF4-FFF2-40B4-BE49-F238E27FC236}">
                <a16:creationId xmlns:a16="http://schemas.microsoft.com/office/drawing/2014/main" id="{18922B81-C71D-A3EF-0460-0F3A2F23903B}"/>
              </a:ext>
            </a:extLst>
          </p:cNvPr>
          <p:cNvSpPr/>
          <p:nvPr/>
        </p:nvSpPr>
        <p:spPr>
          <a:xfrm>
            <a:off x="2638762" y="4661729"/>
            <a:ext cx="1162050" cy="504825"/>
          </a:xfrm>
          <a:prstGeom prst="round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solidFill>
                  <a:schemeClr val="accent1">
                    <a:lumMod val="50000"/>
                  </a:schemeClr>
                </a:solidFill>
              </a:rPr>
              <a:t>What?</a:t>
            </a:r>
            <a:endParaRPr lang="en-GB" sz="1200" dirty="0">
              <a:solidFill>
                <a:schemeClr val="accent1">
                  <a:lumMod val="50000"/>
                </a:schemeClr>
              </a:solidFill>
            </a:endParaRPr>
          </a:p>
        </p:txBody>
      </p:sp>
      <p:sp>
        <p:nvSpPr>
          <p:cNvPr id="35" name="Rectangle: Rounded Corners 34">
            <a:extLst>
              <a:ext uri="{FF2B5EF4-FFF2-40B4-BE49-F238E27FC236}">
                <a16:creationId xmlns:a16="http://schemas.microsoft.com/office/drawing/2014/main" id="{6E779BA1-8274-87BF-752F-13762EB1DD29}"/>
              </a:ext>
            </a:extLst>
          </p:cNvPr>
          <p:cNvSpPr/>
          <p:nvPr/>
        </p:nvSpPr>
        <p:spPr>
          <a:xfrm>
            <a:off x="2558782" y="5310185"/>
            <a:ext cx="1162050" cy="504825"/>
          </a:xfrm>
          <a:prstGeom prst="round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solidFill>
                  <a:schemeClr val="accent1">
                    <a:lumMod val="50000"/>
                  </a:schemeClr>
                </a:solidFill>
              </a:rPr>
              <a:t>Where? </a:t>
            </a:r>
            <a:endParaRPr lang="en-GB" sz="1200" dirty="0">
              <a:solidFill>
                <a:schemeClr val="accent1">
                  <a:lumMod val="50000"/>
                </a:schemeClr>
              </a:solidFill>
            </a:endParaRPr>
          </a:p>
        </p:txBody>
      </p:sp>
      <p:sp>
        <p:nvSpPr>
          <p:cNvPr id="36" name="Rectangle: Rounded Corners 35">
            <a:extLst>
              <a:ext uri="{FF2B5EF4-FFF2-40B4-BE49-F238E27FC236}">
                <a16:creationId xmlns:a16="http://schemas.microsoft.com/office/drawing/2014/main" id="{00DDA6F3-15FE-49D9-16D2-92100C8C1174}"/>
              </a:ext>
            </a:extLst>
          </p:cNvPr>
          <p:cNvSpPr/>
          <p:nvPr/>
        </p:nvSpPr>
        <p:spPr>
          <a:xfrm>
            <a:off x="3020586" y="5892428"/>
            <a:ext cx="1162050" cy="504825"/>
          </a:xfrm>
          <a:prstGeom prst="round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Priorities</a:t>
            </a:r>
          </a:p>
        </p:txBody>
      </p:sp>
      <p:sp>
        <p:nvSpPr>
          <p:cNvPr id="37" name="Rectangle: Rounded Corners 36">
            <a:extLst>
              <a:ext uri="{FF2B5EF4-FFF2-40B4-BE49-F238E27FC236}">
                <a16:creationId xmlns:a16="http://schemas.microsoft.com/office/drawing/2014/main" id="{40C6C73D-B5C7-1B74-CC36-77704BCA6948}"/>
              </a:ext>
            </a:extLst>
          </p:cNvPr>
          <p:cNvSpPr/>
          <p:nvPr/>
        </p:nvSpPr>
        <p:spPr>
          <a:xfrm>
            <a:off x="7245918" y="296493"/>
            <a:ext cx="1162050" cy="504825"/>
          </a:xfrm>
          <a:prstGeom prst="roundRect">
            <a:avLst/>
          </a:prstGeom>
          <a:solidFill>
            <a:schemeClr val="accent6">
              <a:lumMod val="20000"/>
              <a:lumOff val="80000"/>
            </a:schemeClr>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solidFill>
                  <a:schemeClr val="accent1">
                    <a:lumMod val="50000"/>
                  </a:schemeClr>
                </a:solidFill>
              </a:rPr>
              <a:t>What?</a:t>
            </a:r>
            <a:endParaRPr lang="en-GB" sz="1200" dirty="0">
              <a:solidFill>
                <a:schemeClr val="accent1">
                  <a:lumMod val="50000"/>
                </a:schemeClr>
              </a:solidFill>
            </a:endParaRPr>
          </a:p>
        </p:txBody>
      </p:sp>
      <p:sp>
        <p:nvSpPr>
          <p:cNvPr id="38" name="Rectangle: Rounded Corners 37">
            <a:extLst>
              <a:ext uri="{FF2B5EF4-FFF2-40B4-BE49-F238E27FC236}">
                <a16:creationId xmlns:a16="http://schemas.microsoft.com/office/drawing/2014/main" id="{DACFA70F-7B55-D3B0-3AFE-524326AA6FDA}"/>
              </a:ext>
            </a:extLst>
          </p:cNvPr>
          <p:cNvSpPr/>
          <p:nvPr/>
        </p:nvSpPr>
        <p:spPr>
          <a:xfrm>
            <a:off x="7596191" y="900722"/>
            <a:ext cx="1162050" cy="504825"/>
          </a:xfrm>
          <a:prstGeom prst="roundRect">
            <a:avLst/>
          </a:prstGeom>
          <a:solidFill>
            <a:schemeClr val="accent6">
              <a:lumMod val="20000"/>
              <a:lumOff val="80000"/>
            </a:schemeClr>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solidFill>
                  <a:schemeClr val="accent1">
                    <a:lumMod val="50000"/>
                  </a:schemeClr>
                </a:solidFill>
              </a:rPr>
              <a:t>Where? </a:t>
            </a:r>
            <a:endParaRPr lang="en-GB" sz="1200" dirty="0">
              <a:solidFill>
                <a:schemeClr val="accent1">
                  <a:lumMod val="50000"/>
                </a:schemeClr>
              </a:solidFill>
            </a:endParaRPr>
          </a:p>
        </p:txBody>
      </p:sp>
      <p:sp>
        <p:nvSpPr>
          <p:cNvPr id="39" name="Rectangle: Rounded Corners 38">
            <a:extLst>
              <a:ext uri="{FF2B5EF4-FFF2-40B4-BE49-F238E27FC236}">
                <a16:creationId xmlns:a16="http://schemas.microsoft.com/office/drawing/2014/main" id="{C680E27C-02DC-2505-FCDC-C301EB060F21}"/>
              </a:ext>
            </a:extLst>
          </p:cNvPr>
          <p:cNvSpPr/>
          <p:nvPr/>
        </p:nvSpPr>
        <p:spPr>
          <a:xfrm>
            <a:off x="7853134" y="1535904"/>
            <a:ext cx="1162050" cy="504825"/>
          </a:xfrm>
          <a:prstGeom prst="roundRect">
            <a:avLst/>
          </a:prstGeom>
          <a:solidFill>
            <a:schemeClr val="accent6">
              <a:lumMod val="20000"/>
              <a:lumOff val="80000"/>
            </a:schemeClr>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Priorities</a:t>
            </a:r>
          </a:p>
        </p:txBody>
      </p:sp>
      <p:sp>
        <p:nvSpPr>
          <p:cNvPr id="40" name="Rectangle: Rounded Corners 39">
            <a:extLst>
              <a:ext uri="{FF2B5EF4-FFF2-40B4-BE49-F238E27FC236}">
                <a16:creationId xmlns:a16="http://schemas.microsoft.com/office/drawing/2014/main" id="{E72FDC29-2459-057D-5C23-D153A98EDED9}"/>
              </a:ext>
            </a:extLst>
          </p:cNvPr>
          <p:cNvSpPr/>
          <p:nvPr/>
        </p:nvSpPr>
        <p:spPr>
          <a:xfrm>
            <a:off x="8758241" y="2577231"/>
            <a:ext cx="1162050" cy="504825"/>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What?</a:t>
            </a:r>
          </a:p>
        </p:txBody>
      </p:sp>
      <p:sp>
        <p:nvSpPr>
          <p:cNvPr id="41" name="Rectangle: Rounded Corners 40">
            <a:extLst>
              <a:ext uri="{FF2B5EF4-FFF2-40B4-BE49-F238E27FC236}">
                <a16:creationId xmlns:a16="http://schemas.microsoft.com/office/drawing/2014/main" id="{7DF5FCE3-D3F4-84B2-F4C8-8C3E06AA742A}"/>
              </a:ext>
            </a:extLst>
          </p:cNvPr>
          <p:cNvSpPr/>
          <p:nvPr/>
        </p:nvSpPr>
        <p:spPr>
          <a:xfrm>
            <a:off x="9053514" y="3176587"/>
            <a:ext cx="1162050" cy="504825"/>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solidFill>
                  <a:schemeClr val="accent1">
                    <a:lumMod val="50000"/>
                  </a:schemeClr>
                </a:solidFill>
              </a:rPr>
              <a:t>Where? </a:t>
            </a:r>
            <a:endParaRPr lang="en-GB" sz="1200" dirty="0">
              <a:solidFill>
                <a:schemeClr val="accent1">
                  <a:lumMod val="50000"/>
                </a:schemeClr>
              </a:solidFill>
            </a:endParaRPr>
          </a:p>
        </p:txBody>
      </p:sp>
      <p:sp>
        <p:nvSpPr>
          <p:cNvPr id="42" name="Rectangle: Rounded Corners 41">
            <a:extLst>
              <a:ext uri="{FF2B5EF4-FFF2-40B4-BE49-F238E27FC236}">
                <a16:creationId xmlns:a16="http://schemas.microsoft.com/office/drawing/2014/main" id="{68E96E5C-AC27-6F07-9F22-CEAE3179CBCE}"/>
              </a:ext>
            </a:extLst>
          </p:cNvPr>
          <p:cNvSpPr/>
          <p:nvPr/>
        </p:nvSpPr>
        <p:spPr>
          <a:xfrm>
            <a:off x="8874924" y="3775943"/>
            <a:ext cx="1162050" cy="504825"/>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Priorities</a:t>
            </a:r>
          </a:p>
        </p:txBody>
      </p:sp>
      <p:sp>
        <p:nvSpPr>
          <p:cNvPr id="43" name="Rectangle: Rounded Corners 42">
            <a:extLst>
              <a:ext uri="{FF2B5EF4-FFF2-40B4-BE49-F238E27FC236}">
                <a16:creationId xmlns:a16="http://schemas.microsoft.com/office/drawing/2014/main" id="{86C81149-1F24-6D93-2E80-428D359C4460}"/>
              </a:ext>
            </a:extLst>
          </p:cNvPr>
          <p:cNvSpPr/>
          <p:nvPr/>
        </p:nvSpPr>
        <p:spPr>
          <a:xfrm>
            <a:off x="7935261" y="4679158"/>
            <a:ext cx="1162050" cy="504825"/>
          </a:xfrm>
          <a:prstGeom prst="roundRect">
            <a:avLst/>
          </a:prstGeom>
          <a:solidFill>
            <a:srgbClr val="FFCCCC"/>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solidFill>
                  <a:schemeClr val="accent1">
                    <a:lumMod val="50000"/>
                  </a:schemeClr>
                </a:solidFill>
              </a:rPr>
              <a:t>What?</a:t>
            </a:r>
            <a:endParaRPr lang="en-GB" sz="1200" dirty="0">
              <a:solidFill>
                <a:schemeClr val="accent1">
                  <a:lumMod val="50000"/>
                </a:schemeClr>
              </a:solidFill>
            </a:endParaRPr>
          </a:p>
        </p:txBody>
      </p:sp>
      <p:sp>
        <p:nvSpPr>
          <p:cNvPr id="44" name="Rectangle: Rounded Corners 43">
            <a:extLst>
              <a:ext uri="{FF2B5EF4-FFF2-40B4-BE49-F238E27FC236}">
                <a16:creationId xmlns:a16="http://schemas.microsoft.com/office/drawing/2014/main" id="{2070C953-DCAE-1353-536E-320BDC41B3B4}"/>
              </a:ext>
            </a:extLst>
          </p:cNvPr>
          <p:cNvSpPr/>
          <p:nvPr/>
        </p:nvSpPr>
        <p:spPr>
          <a:xfrm>
            <a:off x="7858073" y="5895976"/>
            <a:ext cx="1162050" cy="504825"/>
          </a:xfrm>
          <a:prstGeom prst="roundRect">
            <a:avLst/>
          </a:prstGeom>
          <a:solidFill>
            <a:srgbClr val="FFCCCC"/>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Priorities</a:t>
            </a:r>
          </a:p>
        </p:txBody>
      </p:sp>
      <p:sp>
        <p:nvSpPr>
          <p:cNvPr id="45" name="Rectangle: Rounded Corners 44">
            <a:extLst>
              <a:ext uri="{FF2B5EF4-FFF2-40B4-BE49-F238E27FC236}">
                <a16:creationId xmlns:a16="http://schemas.microsoft.com/office/drawing/2014/main" id="{FFB534E5-67CC-4FF9-CEB7-55AAC082064F}"/>
              </a:ext>
            </a:extLst>
          </p:cNvPr>
          <p:cNvSpPr/>
          <p:nvPr/>
        </p:nvSpPr>
        <p:spPr>
          <a:xfrm>
            <a:off x="8124600" y="5291133"/>
            <a:ext cx="1162050" cy="504825"/>
          </a:xfrm>
          <a:prstGeom prst="roundRect">
            <a:avLst/>
          </a:prstGeom>
          <a:solidFill>
            <a:srgbClr val="FFCCCC"/>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accent1">
                    <a:lumMod val="50000"/>
                  </a:schemeClr>
                </a:solidFill>
              </a:rPr>
              <a:t>Where?</a:t>
            </a:r>
            <a:r>
              <a:rPr lang="en-GB" sz="1800" dirty="0">
                <a:solidFill>
                  <a:schemeClr val="accent1">
                    <a:lumMod val="50000"/>
                  </a:schemeClr>
                </a:solidFill>
              </a:rPr>
              <a:t> </a:t>
            </a:r>
          </a:p>
        </p:txBody>
      </p:sp>
      <p:cxnSp>
        <p:nvCxnSpPr>
          <p:cNvPr id="47" name="Connector: Curved 46">
            <a:extLst>
              <a:ext uri="{FF2B5EF4-FFF2-40B4-BE49-F238E27FC236}">
                <a16:creationId xmlns:a16="http://schemas.microsoft.com/office/drawing/2014/main" id="{62059049-6BC6-1F17-9C03-E0377C85A1D4}"/>
              </a:ext>
            </a:extLst>
          </p:cNvPr>
          <p:cNvCxnSpPr>
            <a:stCxn id="7" idx="0"/>
            <a:endCxn id="28" idx="3"/>
          </p:cNvCxnSpPr>
          <p:nvPr/>
        </p:nvCxnSpPr>
        <p:spPr>
          <a:xfrm rot="16200000" flipV="1">
            <a:off x="4301907" y="801469"/>
            <a:ext cx="873911" cy="533053"/>
          </a:xfrm>
          <a:prstGeom prst="curved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Connector: Curved 48">
            <a:extLst>
              <a:ext uri="{FF2B5EF4-FFF2-40B4-BE49-F238E27FC236}">
                <a16:creationId xmlns:a16="http://schemas.microsoft.com/office/drawing/2014/main" id="{8B18CC09-2B07-D0EC-32F0-F69B92E4053C}"/>
              </a:ext>
            </a:extLst>
          </p:cNvPr>
          <p:cNvCxnSpPr>
            <a:stCxn id="7" idx="1"/>
            <a:endCxn id="29" idx="3"/>
          </p:cNvCxnSpPr>
          <p:nvPr/>
        </p:nvCxnSpPr>
        <p:spPr>
          <a:xfrm rot="16200000" flipV="1">
            <a:off x="4131075" y="1159276"/>
            <a:ext cx="425105" cy="575914"/>
          </a:xfrm>
          <a:prstGeom prst="curved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Connector: Curved 50">
            <a:extLst>
              <a:ext uri="{FF2B5EF4-FFF2-40B4-BE49-F238E27FC236}">
                <a16:creationId xmlns:a16="http://schemas.microsoft.com/office/drawing/2014/main" id="{E6D69779-412C-4D47-9541-B91372456C95}"/>
              </a:ext>
            </a:extLst>
          </p:cNvPr>
          <p:cNvCxnSpPr>
            <a:stCxn id="7" idx="2"/>
            <a:endCxn id="30" idx="3"/>
          </p:cNvCxnSpPr>
          <p:nvPr/>
        </p:nvCxnSpPr>
        <p:spPr>
          <a:xfrm rot="10800000">
            <a:off x="3919938" y="1888579"/>
            <a:ext cx="556813" cy="14501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Connector: Curved 54">
            <a:extLst>
              <a:ext uri="{FF2B5EF4-FFF2-40B4-BE49-F238E27FC236}">
                <a16:creationId xmlns:a16="http://schemas.microsoft.com/office/drawing/2014/main" id="{0A6F0D3D-7D50-8246-B81E-5796524DAC38}"/>
              </a:ext>
            </a:extLst>
          </p:cNvPr>
          <p:cNvCxnSpPr>
            <a:stCxn id="11" idx="0"/>
            <a:endCxn id="37" idx="1"/>
          </p:cNvCxnSpPr>
          <p:nvPr/>
        </p:nvCxnSpPr>
        <p:spPr>
          <a:xfrm rot="5400000" flipH="1" flipV="1">
            <a:off x="6578700" y="837733"/>
            <a:ext cx="956045" cy="378392"/>
          </a:xfrm>
          <a:prstGeom prst="curved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7" name="Connector: Curved 56">
            <a:extLst>
              <a:ext uri="{FF2B5EF4-FFF2-40B4-BE49-F238E27FC236}">
                <a16:creationId xmlns:a16="http://schemas.microsoft.com/office/drawing/2014/main" id="{F9A25B23-F0E6-1EC0-C67C-BCD48FF53189}"/>
              </a:ext>
            </a:extLst>
          </p:cNvPr>
          <p:cNvCxnSpPr>
            <a:stCxn id="11" idx="7"/>
            <a:endCxn id="38" idx="1"/>
          </p:cNvCxnSpPr>
          <p:nvPr/>
        </p:nvCxnSpPr>
        <p:spPr>
          <a:xfrm rot="5400000" flipH="1" flipV="1">
            <a:off x="7165435" y="1229029"/>
            <a:ext cx="506650" cy="354862"/>
          </a:xfrm>
          <a:prstGeom prst="curved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9" name="Connector: Curved 58">
            <a:extLst>
              <a:ext uri="{FF2B5EF4-FFF2-40B4-BE49-F238E27FC236}">
                <a16:creationId xmlns:a16="http://schemas.microsoft.com/office/drawing/2014/main" id="{51737F59-FD8D-A944-FC52-4C9CBFA00409}"/>
              </a:ext>
            </a:extLst>
          </p:cNvPr>
          <p:cNvCxnSpPr>
            <a:stCxn id="11" idx="6"/>
            <a:endCxn id="39" idx="1"/>
          </p:cNvCxnSpPr>
          <p:nvPr/>
        </p:nvCxnSpPr>
        <p:spPr>
          <a:xfrm flipV="1">
            <a:off x="7396163" y="1788317"/>
            <a:ext cx="456971" cy="245272"/>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3" name="Connector: Curved 62">
            <a:extLst>
              <a:ext uri="{FF2B5EF4-FFF2-40B4-BE49-F238E27FC236}">
                <a16:creationId xmlns:a16="http://schemas.microsoft.com/office/drawing/2014/main" id="{10D44770-5A67-F649-4E2A-C71DA446153D}"/>
              </a:ext>
            </a:extLst>
          </p:cNvPr>
          <p:cNvCxnSpPr>
            <a:stCxn id="10" idx="7"/>
            <a:endCxn id="40" idx="1"/>
          </p:cNvCxnSpPr>
          <p:nvPr/>
        </p:nvCxnSpPr>
        <p:spPr>
          <a:xfrm rot="5400000" flipH="1" flipV="1">
            <a:off x="8227528" y="2629259"/>
            <a:ext cx="330327" cy="731099"/>
          </a:xfrm>
          <a:prstGeom prst="curved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Connector: Curved 64">
            <a:extLst>
              <a:ext uri="{FF2B5EF4-FFF2-40B4-BE49-F238E27FC236}">
                <a16:creationId xmlns:a16="http://schemas.microsoft.com/office/drawing/2014/main" id="{10DF684A-8334-7529-C843-14AA3D8B49E6}"/>
              </a:ext>
            </a:extLst>
          </p:cNvPr>
          <p:cNvCxnSpPr>
            <a:cxnSpLocks/>
            <a:stCxn id="10" idx="6"/>
            <a:endCxn id="41" idx="1"/>
          </p:cNvCxnSpPr>
          <p:nvPr/>
        </p:nvCxnSpPr>
        <p:spPr>
          <a:xfrm flipV="1">
            <a:off x="8181976" y="3429000"/>
            <a:ext cx="871538" cy="104775"/>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8" name="Connector: Curved 67">
            <a:extLst>
              <a:ext uri="{FF2B5EF4-FFF2-40B4-BE49-F238E27FC236}">
                <a16:creationId xmlns:a16="http://schemas.microsoft.com/office/drawing/2014/main" id="{8E4C2208-A2A7-5C2B-D319-C53FEE4CB2F6}"/>
              </a:ext>
            </a:extLst>
          </p:cNvPr>
          <p:cNvCxnSpPr>
            <a:stCxn id="10" idx="5"/>
            <a:endCxn id="42" idx="1"/>
          </p:cNvCxnSpPr>
          <p:nvPr/>
        </p:nvCxnSpPr>
        <p:spPr>
          <a:xfrm rot="16200000" flipH="1">
            <a:off x="8390644" y="3544076"/>
            <a:ext cx="120778" cy="847782"/>
          </a:xfrm>
          <a:prstGeom prst="curvedConnector4">
            <a:avLst>
              <a:gd name="adj1" fmla="val 189273"/>
              <a:gd name="adj2" fmla="val 5913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3" name="Connector: Curved 72">
            <a:extLst>
              <a:ext uri="{FF2B5EF4-FFF2-40B4-BE49-F238E27FC236}">
                <a16:creationId xmlns:a16="http://schemas.microsoft.com/office/drawing/2014/main" id="{AC016AEB-000F-03CD-401B-512292BDDC75}"/>
              </a:ext>
            </a:extLst>
          </p:cNvPr>
          <p:cNvCxnSpPr>
            <a:stCxn id="14" idx="7"/>
            <a:endCxn id="43" idx="1"/>
          </p:cNvCxnSpPr>
          <p:nvPr/>
        </p:nvCxnSpPr>
        <p:spPr>
          <a:xfrm rot="16200000" flipH="1">
            <a:off x="7452588" y="4448899"/>
            <a:ext cx="271414" cy="693931"/>
          </a:xfrm>
          <a:prstGeom prst="curvedConnector4">
            <a:avLst>
              <a:gd name="adj1" fmla="val 3510"/>
              <a:gd name="adj2" fmla="val 61156"/>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6" name="Connector: Curved 75">
            <a:extLst>
              <a:ext uri="{FF2B5EF4-FFF2-40B4-BE49-F238E27FC236}">
                <a16:creationId xmlns:a16="http://schemas.microsoft.com/office/drawing/2014/main" id="{E771B271-118D-675F-EFCA-7A9EA1483D03}"/>
              </a:ext>
            </a:extLst>
          </p:cNvPr>
          <p:cNvCxnSpPr>
            <a:stCxn id="14" idx="6"/>
            <a:endCxn id="45" idx="1"/>
          </p:cNvCxnSpPr>
          <p:nvPr/>
        </p:nvCxnSpPr>
        <p:spPr>
          <a:xfrm>
            <a:off x="7396164" y="5033961"/>
            <a:ext cx="728436" cy="509585"/>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8" name="Connector: Curved 77">
            <a:extLst>
              <a:ext uri="{FF2B5EF4-FFF2-40B4-BE49-F238E27FC236}">
                <a16:creationId xmlns:a16="http://schemas.microsoft.com/office/drawing/2014/main" id="{D1653BFB-D433-F68F-08D7-123363ABAFE8}"/>
              </a:ext>
            </a:extLst>
          </p:cNvPr>
          <p:cNvCxnSpPr>
            <a:stCxn id="14" idx="5"/>
            <a:endCxn id="44" idx="1"/>
          </p:cNvCxnSpPr>
          <p:nvPr/>
        </p:nvCxnSpPr>
        <p:spPr>
          <a:xfrm rot="16200000" flipH="1">
            <a:off x="7179389" y="5469704"/>
            <a:ext cx="740625" cy="616743"/>
          </a:xfrm>
          <a:prstGeom prst="curved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79" name="Rectangle: Rounded Corners 78">
            <a:extLst>
              <a:ext uri="{FF2B5EF4-FFF2-40B4-BE49-F238E27FC236}">
                <a16:creationId xmlns:a16="http://schemas.microsoft.com/office/drawing/2014/main" id="{6272E04B-BC75-DBC5-54FA-4F6AEE8FE650}"/>
              </a:ext>
            </a:extLst>
          </p:cNvPr>
          <p:cNvSpPr/>
          <p:nvPr/>
        </p:nvSpPr>
        <p:spPr>
          <a:xfrm>
            <a:off x="9286650" y="296493"/>
            <a:ext cx="1486125" cy="1737096"/>
          </a:xfrm>
          <a:prstGeom prst="roundRect">
            <a:avLst/>
          </a:prstGeom>
          <a:solidFill>
            <a:schemeClr val="accent6">
              <a:lumMod val="20000"/>
              <a:lumOff val="80000"/>
            </a:schemeClr>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GB" sz="1200" dirty="0">
                <a:solidFill>
                  <a:schemeClr val="accent1">
                    <a:lumMod val="50000"/>
                  </a:schemeClr>
                </a:solidFill>
              </a:rPr>
              <a:t>Key Themes and Opportunities </a:t>
            </a:r>
          </a:p>
        </p:txBody>
      </p:sp>
      <p:sp>
        <p:nvSpPr>
          <p:cNvPr id="81" name="Rectangle: Rounded Corners 80">
            <a:extLst>
              <a:ext uri="{FF2B5EF4-FFF2-40B4-BE49-F238E27FC236}">
                <a16:creationId xmlns:a16="http://schemas.microsoft.com/office/drawing/2014/main" id="{A9C57087-A097-A2F3-9DB8-283C1C78CC4F}"/>
              </a:ext>
            </a:extLst>
          </p:cNvPr>
          <p:cNvSpPr/>
          <p:nvPr/>
        </p:nvSpPr>
        <p:spPr>
          <a:xfrm>
            <a:off x="10558245" y="2559958"/>
            <a:ext cx="1486125" cy="1737096"/>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GB" sz="1200">
                <a:solidFill>
                  <a:schemeClr val="accent1">
                    <a:lumMod val="50000"/>
                  </a:schemeClr>
                </a:solidFill>
              </a:rPr>
              <a:t>Key Themes and Opportunities </a:t>
            </a:r>
            <a:endParaRPr lang="en-GB" sz="1200" dirty="0">
              <a:solidFill>
                <a:schemeClr val="accent1">
                  <a:lumMod val="50000"/>
                </a:schemeClr>
              </a:solidFill>
            </a:endParaRPr>
          </a:p>
        </p:txBody>
      </p:sp>
      <p:sp>
        <p:nvSpPr>
          <p:cNvPr id="82" name="Rectangle: Rounded Corners 81">
            <a:extLst>
              <a:ext uri="{FF2B5EF4-FFF2-40B4-BE49-F238E27FC236}">
                <a16:creationId xmlns:a16="http://schemas.microsoft.com/office/drawing/2014/main" id="{07FC3020-ED1E-9302-3EC5-8657D3D503FD}"/>
              </a:ext>
            </a:extLst>
          </p:cNvPr>
          <p:cNvSpPr/>
          <p:nvPr/>
        </p:nvSpPr>
        <p:spPr>
          <a:xfrm>
            <a:off x="9521899" y="4694049"/>
            <a:ext cx="1486125" cy="1737096"/>
          </a:xfrm>
          <a:prstGeom prst="roundRect">
            <a:avLst/>
          </a:prstGeom>
          <a:solidFill>
            <a:srgbClr val="FFCCCC"/>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GB" sz="1200">
                <a:solidFill>
                  <a:schemeClr val="accent1">
                    <a:lumMod val="50000"/>
                  </a:schemeClr>
                </a:solidFill>
              </a:rPr>
              <a:t>Key Themes and Opportunities </a:t>
            </a:r>
            <a:endParaRPr lang="en-GB" sz="1200" dirty="0">
              <a:solidFill>
                <a:schemeClr val="accent1">
                  <a:lumMod val="50000"/>
                </a:schemeClr>
              </a:solidFill>
            </a:endParaRPr>
          </a:p>
        </p:txBody>
      </p:sp>
      <p:sp>
        <p:nvSpPr>
          <p:cNvPr id="83" name="Rectangle: Rounded Corners 82">
            <a:extLst>
              <a:ext uri="{FF2B5EF4-FFF2-40B4-BE49-F238E27FC236}">
                <a16:creationId xmlns:a16="http://schemas.microsoft.com/office/drawing/2014/main" id="{D06F4311-D02D-7D38-FEE0-FE35171F9866}"/>
              </a:ext>
            </a:extLst>
          </p:cNvPr>
          <p:cNvSpPr/>
          <p:nvPr/>
        </p:nvSpPr>
        <p:spPr>
          <a:xfrm>
            <a:off x="1037837" y="378627"/>
            <a:ext cx="1486125" cy="1737096"/>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GB" sz="1200" dirty="0">
                <a:solidFill>
                  <a:schemeClr val="accent1">
                    <a:lumMod val="50000"/>
                  </a:schemeClr>
                </a:solidFill>
              </a:rPr>
              <a:t>Key Themes and Opportunities </a:t>
            </a:r>
          </a:p>
        </p:txBody>
      </p:sp>
      <p:sp>
        <p:nvSpPr>
          <p:cNvPr id="85" name="Rectangle: Rounded Corners 84">
            <a:extLst>
              <a:ext uri="{FF2B5EF4-FFF2-40B4-BE49-F238E27FC236}">
                <a16:creationId xmlns:a16="http://schemas.microsoft.com/office/drawing/2014/main" id="{2B472B42-76A4-6CAE-9B9A-4B9895C9B657}"/>
              </a:ext>
            </a:extLst>
          </p:cNvPr>
          <p:cNvSpPr/>
          <p:nvPr/>
        </p:nvSpPr>
        <p:spPr>
          <a:xfrm>
            <a:off x="150013" y="2449750"/>
            <a:ext cx="1486125" cy="1737096"/>
          </a:xfrm>
          <a:prstGeom prst="roundRect">
            <a:avLst/>
          </a:prstGeom>
          <a:solidFill>
            <a:srgbClr val="E1EDEA"/>
          </a:solidFill>
          <a:ln>
            <a:solidFill>
              <a:srgbClr val="156375"/>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GB" sz="1200" dirty="0">
                <a:solidFill>
                  <a:schemeClr val="accent1">
                    <a:lumMod val="50000"/>
                  </a:schemeClr>
                </a:solidFill>
              </a:rPr>
              <a:t>Key Themes and Opportunities </a:t>
            </a:r>
          </a:p>
        </p:txBody>
      </p:sp>
      <p:sp>
        <p:nvSpPr>
          <p:cNvPr id="86" name="Rectangle: Rounded Corners 85">
            <a:extLst>
              <a:ext uri="{FF2B5EF4-FFF2-40B4-BE49-F238E27FC236}">
                <a16:creationId xmlns:a16="http://schemas.microsoft.com/office/drawing/2014/main" id="{21B81474-358A-C564-2E55-530C6C57D2BA}"/>
              </a:ext>
            </a:extLst>
          </p:cNvPr>
          <p:cNvSpPr/>
          <p:nvPr/>
        </p:nvSpPr>
        <p:spPr>
          <a:xfrm>
            <a:off x="640277" y="4745713"/>
            <a:ext cx="1486125" cy="1737096"/>
          </a:xfrm>
          <a:prstGeom prst="round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GB" sz="1200" dirty="0">
                <a:solidFill>
                  <a:schemeClr val="accent1">
                    <a:lumMod val="50000"/>
                  </a:schemeClr>
                </a:solidFill>
              </a:rPr>
              <a:t>Key Themes and Opportunities </a:t>
            </a:r>
          </a:p>
        </p:txBody>
      </p:sp>
      <p:cxnSp>
        <p:nvCxnSpPr>
          <p:cNvPr id="88" name="Connector: Curved 87">
            <a:extLst>
              <a:ext uri="{FF2B5EF4-FFF2-40B4-BE49-F238E27FC236}">
                <a16:creationId xmlns:a16="http://schemas.microsoft.com/office/drawing/2014/main" id="{F2F8E84F-58AB-B373-AAD6-D03C801DB7DB}"/>
              </a:ext>
            </a:extLst>
          </p:cNvPr>
          <p:cNvCxnSpPr>
            <a:stCxn id="9" idx="1"/>
            <a:endCxn id="31" idx="3"/>
          </p:cNvCxnSpPr>
          <p:nvPr/>
        </p:nvCxnSpPr>
        <p:spPr>
          <a:xfrm rot="16200000" flipV="1">
            <a:off x="3427819" y="2680106"/>
            <a:ext cx="371453" cy="53112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or: Curved 89">
            <a:extLst>
              <a:ext uri="{FF2B5EF4-FFF2-40B4-BE49-F238E27FC236}">
                <a16:creationId xmlns:a16="http://schemas.microsoft.com/office/drawing/2014/main" id="{43CCCC2D-CCF2-19A6-6070-AA58A7CA36E1}"/>
              </a:ext>
            </a:extLst>
          </p:cNvPr>
          <p:cNvCxnSpPr>
            <a:stCxn id="9" idx="2"/>
            <a:endCxn id="32" idx="3"/>
          </p:cNvCxnSpPr>
          <p:nvPr/>
        </p:nvCxnSpPr>
        <p:spPr>
          <a:xfrm rot="10800000">
            <a:off x="3117166" y="3397458"/>
            <a:ext cx="607109" cy="10774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id="{C94F1049-DD4B-D07E-7BB0-2D593A9435E0}"/>
              </a:ext>
            </a:extLst>
          </p:cNvPr>
          <p:cNvCxnSpPr>
            <a:stCxn id="9" idx="3"/>
            <a:endCxn id="33" idx="3"/>
          </p:cNvCxnSpPr>
          <p:nvPr/>
        </p:nvCxnSpPr>
        <p:spPr>
          <a:xfrm rot="5400000">
            <a:off x="3646128" y="3809797"/>
            <a:ext cx="163775" cy="30218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8963EE48-DB98-686E-7E16-E17ADDC60E49}"/>
              </a:ext>
            </a:extLst>
          </p:cNvPr>
          <p:cNvCxnSpPr>
            <a:stCxn id="8" idx="2"/>
            <a:endCxn id="34" idx="3"/>
          </p:cNvCxnSpPr>
          <p:nvPr/>
        </p:nvCxnSpPr>
        <p:spPr>
          <a:xfrm rot="10800000">
            <a:off x="3800812" y="4914142"/>
            <a:ext cx="466388" cy="1198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Curved 95">
            <a:extLst>
              <a:ext uri="{FF2B5EF4-FFF2-40B4-BE49-F238E27FC236}">
                <a16:creationId xmlns:a16="http://schemas.microsoft.com/office/drawing/2014/main" id="{9145B81F-CE9F-5B74-4752-593262FE5ECF}"/>
              </a:ext>
            </a:extLst>
          </p:cNvPr>
          <p:cNvCxnSpPr>
            <a:stCxn id="8" idx="3"/>
            <a:endCxn id="35" idx="3"/>
          </p:cNvCxnSpPr>
          <p:nvPr/>
        </p:nvCxnSpPr>
        <p:spPr>
          <a:xfrm rot="5400000">
            <a:off x="3994017" y="5134580"/>
            <a:ext cx="154833" cy="701202"/>
          </a:xfrm>
          <a:prstGeom prst="curvedConnector4">
            <a:avLst>
              <a:gd name="adj1" fmla="val 147643"/>
              <a:gd name="adj2" fmla="val 6104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DBF6FC61-A641-97CB-C7D3-9C8417B944BC}"/>
              </a:ext>
            </a:extLst>
          </p:cNvPr>
          <p:cNvCxnSpPr>
            <a:stCxn id="8" idx="4"/>
            <a:endCxn id="36" idx="3"/>
          </p:cNvCxnSpPr>
          <p:nvPr/>
        </p:nvCxnSpPr>
        <p:spPr>
          <a:xfrm rot="5400000">
            <a:off x="4198116" y="5547119"/>
            <a:ext cx="582242" cy="61320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Action Button: Go Home 103">
            <a:hlinkClick r:id="" action="ppaction://hlinkshowjump?jump=firstslide" highlightClick="1"/>
            <a:extLst>
              <a:ext uri="{FF2B5EF4-FFF2-40B4-BE49-F238E27FC236}">
                <a16:creationId xmlns:a16="http://schemas.microsoft.com/office/drawing/2014/main" id="{EFB46FFC-DE3F-28CC-630D-ACB8F9469986}"/>
              </a:ext>
            </a:extLst>
          </p:cNvPr>
          <p:cNvSpPr/>
          <p:nvPr/>
        </p:nvSpPr>
        <p:spPr>
          <a:xfrm>
            <a:off x="11533510" y="6091209"/>
            <a:ext cx="563813" cy="594669"/>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Action Button: Go Back or Previous 104">
            <a:hlinkClick r:id="rId2" action="ppaction://hlinksldjump" highlightClick="1"/>
            <a:extLst>
              <a:ext uri="{FF2B5EF4-FFF2-40B4-BE49-F238E27FC236}">
                <a16:creationId xmlns:a16="http://schemas.microsoft.com/office/drawing/2014/main" id="{22A02DB4-B1BB-C125-3FA6-232309C31D14}"/>
              </a:ext>
            </a:extLst>
          </p:cNvPr>
          <p:cNvSpPr/>
          <p:nvPr/>
        </p:nvSpPr>
        <p:spPr>
          <a:xfrm>
            <a:off x="11533510" y="5399452"/>
            <a:ext cx="563812" cy="594669"/>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5082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D1F2E2-0CB5-A0E1-8F31-337C8101DAF6}"/>
              </a:ext>
            </a:extLst>
          </p:cNvPr>
          <p:cNvSpPr>
            <a:spLocks noGrp="1"/>
          </p:cNvSpPr>
          <p:nvPr>
            <p:ph type="title"/>
          </p:nvPr>
        </p:nvSpPr>
        <p:spPr>
          <a:xfrm>
            <a:off x="513347" y="494655"/>
            <a:ext cx="10763451" cy="1325563"/>
          </a:xfrm>
        </p:spPr>
        <p:txBody>
          <a:bodyPr/>
          <a:lstStyle/>
          <a:p>
            <a:r>
              <a:rPr lang="en-GB" b="1" dirty="0">
                <a:solidFill>
                  <a:schemeClr val="bg1"/>
                </a:solidFill>
                <a:latin typeface="+mn-lt"/>
                <a:cs typeface="Poppins SemiBold" panose="00000700000000000000" pitchFamily="2" charset="0"/>
              </a:rPr>
              <a:t>Resource Library</a:t>
            </a:r>
          </a:p>
        </p:txBody>
      </p:sp>
      <p:sp>
        <p:nvSpPr>
          <p:cNvPr id="6" name="TextBox 5">
            <a:extLst>
              <a:ext uri="{FF2B5EF4-FFF2-40B4-BE49-F238E27FC236}">
                <a16:creationId xmlns:a16="http://schemas.microsoft.com/office/drawing/2014/main" id="{CC46D9CA-303C-4076-2833-C18D8A62D702}"/>
              </a:ext>
            </a:extLst>
          </p:cNvPr>
          <p:cNvSpPr txBox="1"/>
          <p:nvPr/>
        </p:nvSpPr>
        <p:spPr>
          <a:xfrm>
            <a:off x="513347" y="1765141"/>
            <a:ext cx="11165305" cy="1063304"/>
          </a:xfrm>
          <a:prstGeom prst="rect">
            <a:avLst/>
          </a:prstGeom>
          <a:noFill/>
        </p:spPr>
        <p:txBody>
          <a:bodyPr wrap="square" rtlCol="0">
            <a:spAutoFit/>
          </a:bodyPr>
          <a:lstStyle/>
          <a:p>
            <a:pPr>
              <a:lnSpc>
                <a:spcPct val="106000"/>
              </a:lnSpc>
              <a:spcAft>
                <a:spcPts val="800"/>
              </a:spcAft>
            </a:pPr>
            <a:r>
              <a:rPr lang="en-GB" kern="1200" dirty="0">
                <a:solidFill>
                  <a:schemeClr val="bg1"/>
                </a:solidFill>
                <a:effectLst/>
                <a:ea typeface="Calibri" panose="020F0502020204030204" pitchFamily="34" charset="0"/>
              </a:rPr>
              <a:t>A library of resources to support your understanding of Social Prescribing and Physica</a:t>
            </a:r>
            <a:r>
              <a:rPr lang="en-GB" dirty="0">
                <a:solidFill>
                  <a:schemeClr val="bg1"/>
                </a:solidFill>
                <a:ea typeface="Calibri" panose="020F0502020204030204" pitchFamily="34" charset="0"/>
              </a:rPr>
              <a:t>l Activity </a:t>
            </a:r>
            <a:endParaRPr lang="en-GB" sz="1600" dirty="0">
              <a:solidFill>
                <a:schemeClr val="bg1"/>
              </a:solidFill>
              <a:ea typeface="Calibri" panose="020F0502020204030204" pitchFamily="34" charset="0"/>
            </a:endParaRPr>
          </a:p>
          <a:p>
            <a:pPr>
              <a:lnSpc>
                <a:spcPct val="106000"/>
              </a:lnSpc>
            </a:pPr>
            <a:endParaRPr lang="en-GB" dirty="0">
              <a:solidFill>
                <a:schemeClr val="bg1"/>
              </a:solidFill>
              <a:ea typeface="Calibri" panose="020F0502020204030204" pitchFamily="34" charset="0"/>
              <a:cs typeface="Poppins" panose="00000500000000000000" pitchFamily="2" charset="0"/>
            </a:endParaRPr>
          </a:p>
          <a:p>
            <a:pPr>
              <a:lnSpc>
                <a:spcPct val="106000"/>
              </a:lnSpc>
            </a:pPr>
            <a:r>
              <a:rPr lang="en-GB" dirty="0">
                <a:solidFill>
                  <a:schemeClr val="bg1"/>
                </a:solidFill>
                <a:cs typeface="Poppins" panose="00000500000000000000" pitchFamily="2" charset="0"/>
              </a:rPr>
              <a:t>Held within this library are links to training resources, evidence including case studies, good practice guides </a:t>
            </a:r>
            <a:endParaRPr lang="en-GB" dirty="0">
              <a:solidFill>
                <a:schemeClr val="bg1"/>
              </a:solidFill>
            </a:endParaRPr>
          </a:p>
        </p:txBody>
      </p:sp>
      <p:sp>
        <p:nvSpPr>
          <p:cNvPr id="12" name="Action Button: Go Home 11">
            <a:hlinkClick r:id="" action="ppaction://hlinkshowjump?jump=firstslide" highlightClick="1"/>
            <a:extLst>
              <a:ext uri="{FF2B5EF4-FFF2-40B4-BE49-F238E27FC236}">
                <a16:creationId xmlns:a16="http://schemas.microsoft.com/office/drawing/2014/main" id="{A054EA40-AE6F-72B5-6B0C-3FD9C3D4BCE3}"/>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Go Back or Previous 12">
            <a:hlinkClick r:id="" action="ppaction://hlinkshowjump?jump=firstslide" highlightClick="1"/>
            <a:extLst>
              <a:ext uri="{FF2B5EF4-FFF2-40B4-BE49-F238E27FC236}">
                <a16:creationId xmlns:a16="http://schemas.microsoft.com/office/drawing/2014/main" id="{8852946D-B8C7-B536-260A-F50935612611}"/>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Diagonal Corner of Rectangle 11">
            <a:extLst>
              <a:ext uri="{FF2B5EF4-FFF2-40B4-BE49-F238E27FC236}">
                <a16:creationId xmlns:a16="http://schemas.microsoft.com/office/drawing/2014/main" id="{25722BFA-4A8B-2449-CACF-069F4DCA3242}"/>
              </a:ext>
            </a:extLst>
          </p:cNvPr>
          <p:cNvSpPr/>
          <p:nvPr/>
        </p:nvSpPr>
        <p:spPr>
          <a:xfrm>
            <a:off x="513347" y="4579049"/>
            <a:ext cx="2909307" cy="1710739"/>
          </a:xfrm>
          <a:prstGeom prst="round2DiagRect">
            <a:avLst>
              <a:gd name="adj1" fmla="val 0"/>
              <a:gd name="adj2" fmla="val 12843"/>
            </a:avLst>
          </a:prstGeom>
          <a:solidFill>
            <a:schemeClr val="bg1"/>
          </a:solidFill>
          <a:ln>
            <a:noFill/>
          </a:ln>
          <a:effectLst>
            <a:outerShdw dist="101600" dir="3000000" sx="101000" sy="101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cs typeface="Poppins" panose="00000500000000000000" pitchFamily="2" charset="0"/>
                <a:hlinkClick r:id="rId2" tooltip="Resource Library - by topic">
                  <a:extLst>
                    <a:ext uri="{A12FA001-AC4F-418D-AE19-62706E023703}">
                      <ahyp:hlinkClr xmlns:ahyp="http://schemas.microsoft.com/office/drawing/2018/hyperlinkcolor" xmlns="" val="tx"/>
                    </a:ext>
                  </a:extLst>
                </a:hlinkClick>
              </a:rPr>
              <a:t>Resource Library</a:t>
            </a:r>
            <a:endParaRPr lang="en-GB" sz="2000" b="1" dirty="0">
              <a:solidFill>
                <a:srgbClr val="0070C0"/>
              </a:solidFill>
              <a:cs typeface="Poppins" panose="00000500000000000000" pitchFamily="2" charset="0"/>
              <a:hlinkClick r:id="rId2" tooltip="Resource Library - by topic">
                <a:extLst>
                  <a:ext uri="{A12FA001-AC4F-418D-AE19-62706E023703}">
                    <ahyp:hlinkClr xmlns:ahyp="http://schemas.microsoft.com/office/drawing/2018/hyperlinkcolor" xmlns=""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cs typeface="Poppins" panose="00000500000000000000" pitchFamily="2" charset="0"/>
                <a:hlinkClick r:id="rId2" tooltip="Resource Library - by topic">
                  <a:extLst>
                    <a:ext uri="{A12FA001-AC4F-418D-AE19-62706E023703}">
                      <ahyp:hlinkClr xmlns:ahyp="http://schemas.microsoft.com/office/drawing/2018/hyperlinkcolor" xmlns="" val="tx"/>
                    </a:ext>
                  </a:extLst>
                </a:hlinkClick>
              </a:rPr>
              <a:t>By Topic </a:t>
            </a:r>
            <a:endParaRPr kumimoji="0" lang="en-GB" sz="2000" b="1" i="0" u="none" strike="noStrike" kern="1200" cap="none" spc="0" normalizeH="0" baseline="0" noProof="0" dirty="0">
              <a:ln>
                <a:noFill/>
              </a:ln>
              <a:solidFill>
                <a:srgbClr val="0070C0"/>
              </a:solidFill>
              <a:effectLst/>
              <a:uLnTx/>
              <a:uFillTx/>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solidFill>
                <a:srgbClr val="19758B"/>
              </a:solidFill>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19758B"/>
                </a:solidFill>
                <a:effectLst/>
                <a:uLnTx/>
                <a:uFillTx/>
                <a:ea typeface="+mn-ea"/>
                <a:cs typeface="Poppins" panose="00000500000000000000" pitchFamily="2" charset="0"/>
              </a:rPr>
              <a:t>(Training, case studies, etc)</a:t>
            </a:r>
          </a:p>
        </p:txBody>
      </p:sp>
      <p:sp>
        <p:nvSpPr>
          <p:cNvPr id="14" name="Round Diagonal Corner of Rectangle 11">
            <a:extLst>
              <a:ext uri="{FF2B5EF4-FFF2-40B4-BE49-F238E27FC236}">
                <a16:creationId xmlns:a16="http://schemas.microsoft.com/office/drawing/2014/main" id="{BCFF96F0-56A1-4964-6067-43E35DF9D7FA}"/>
              </a:ext>
            </a:extLst>
          </p:cNvPr>
          <p:cNvSpPr/>
          <p:nvPr/>
        </p:nvSpPr>
        <p:spPr>
          <a:xfrm>
            <a:off x="3785916" y="4579049"/>
            <a:ext cx="2909307" cy="1710739"/>
          </a:xfrm>
          <a:prstGeom prst="round2DiagRect">
            <a:avLst>
              <a:gd name="adj1" fmla="val 0"/>
              <a:gd name="adj2" fmla="val 12843"/>
            </a:avLst>
          </a:prstGeom>
          <a:solidFill>
            <a:schemeClr val="bg1"/>
          </a:solidFill>
          <a:ln>
            <a:noFill/>
          </a:ln>
          <a:effectLst>
            <a:outerShdw dist="101600" dir="3000000" sx="101000" sy="101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400">
              <a:defRPr/>
            </a:pPr>
            <a:r>
              <a:rPr lang="en-GB" sz="1800" b="1" dirty="0">
                <a:solidFill>
                  <a:srgbClr val="0070C0"/>
                </a:solidFill>
                <a:cs typeface="Poppins" panose="00000500000000000000" pitchFamily="2" charset="0"/>
                <a:hlinkClick r:id="rId3" tooltip="Resource library - by audience">
                  <a:extLst>
                    <a:ext uri="{A12FA001-AC4F-418D-AE19-62706E023703}">
                      <ahyp:hlinkClr xmlns:ahyp="http://schemas.microsoft.com/office/drawing/2018/hyperlinkcolor" xmlns="" val="tx"/>
                    </a:ext>
                  </a:extLst>
                </a:hlinkClick>
              </a:rPr>
              <a:t>Resource Library </a:t>
            </a:r>
          </a:p>
          <a:p>
            <a:pPr algn="ctr" defTabSz="914400">
              <a:defRPr/>
            </a:pPr>
            <a:r>
              <a:rPr lang="en-GB" sz="1800" b="1" dirty="0">
                <a:solidFill>
                  <a:srgbClr val="0070C0"/>
                </a:solidFill>
                <a:cs typeface="Poppins" panose="00000500000000000000" pitchFamily="2" charset="0"/>
                <a:hlinkClick r:id="rId3" tooltip="Resource library - by audience">
                  <a:extLst>
                    <a:ext uri="{A12FA001-AC4F-418D-AE19-62706E023703}">
                      <ahyp:hlinkClr xmlns:ahyp="http://schemas.microsoft.com/office/drawing/2018/hyperlinkcolor" xmlns="" val="tx"/>
                    </a:ext>
                  </a:extLst>
                </a:hlinkClick>
              </a:rPr>
              <a:t>By audience </a:t>
            </a:r>
            <a:endParaRPr lang="en-GB" sz="1800" b="1" dirty="0">
              <a:solidFill>
                <a:srgbClr val="0070C0"/>
              </a:solidFill>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rgbClr val="19758B"/>
              </a:solidFill>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19758B"/>
                </a:solidFill>
                <a:effectLst/>
                <a:uLnTx/>
                <a:uFillTx/>
                <a:ea typeface="+mn-ea"/>
                <a:cs typeface="Poppins" panose="00000500000000000000" pitchFamily="2" charset="0"/>
              </a:rPr>
              <a:t>(SP </a:t>
            </a:r>
            <a:r>
              <a:rPr lang="en-GB" sz="1100" dirty="0">
                <a:solidFill>
                  <a:srgbClr val="19758B"/>
                </a:solidFill>
                <a:cs typeface="Poppins" panose="00000500000000000000" pitchFamily="2" charset="0"/>
              </a:rPr>
              <a:t>L</a:t>
            </a:r>
            <a:r>
              <a:rPr kumimoji="0" lang="en-GB" sz="1100" i="0" u="none" strike="noStrike" kern="1200" cap="none" spc="0" normalizeH="0" baseline="0" noProof="0" dirty="0">
                <a:ln>
                  <a:noFill/>
                </a:ln>
                <a:solidFill>
                  <a:srgbClr val="19758B"/>
                </a:solidFill>
                <a:effectLst/>
                <a:uLnTx/>
                <a:uFillTx/>
                <a:ea typeface="+mn-ea"/>
                <a:cs typeface="Poppins" panose="00000500000000000000" pitchFamily="2" charset="0"/>
              </a:rPr>
              <a:t>ink workers, physical activity providers… etc)</a:t>
            </a:r>
          </a:p>
        </p:txBody>
      </p:sp>
      <p:sp>
        <p:nvSpPr>
          <p:cNvPr id="15" name="Round Diagonal Corner of Rectangle 11">
            <a:extLst>
              <a:ext uri="{FF2B5EF4-FFF2-40B4-BE49-F238E27FC236}">
                <a16:creationId xmlns:a16="http://schemas.microsoft.com/office/drawing/2014/main" id="{586BCAA1-CA1B-BA53-2551-39B6E3E638F6}"/>
              </a:ext>
            </a:extLst>
          </p:cNvPr>
          <p:cNvSpPr/>
          <p:nvPr/>
        </p:nvSpPr>
        <p:spPr>
          <a:xfrm>
            <a:off x="7058485" y="4579268"/>
            <a:ext cx="2909307" cy="1710739"/>
          </a:xfrm>
          <a:prstGeom prst="round2DiagRect">
            <a:avLst>
              <a:gd name="adj1" fmla="val 0"/>
              <a:gd name="adj2" fmla="val 12843"/>
            </a:avLst>
          </a:prstGeom>
          <a:solidFill>
            <a:schemeClr val="bg1"/>
          </a:solidFill>
          <a:ln>
            <a:noFill/>
          </a:ln>
          <a:effectLst>
            <a:outerShdw dist="101600" dir="3000000" sx="101000" sy="101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ea typeface="+mn-ea"/>
                <a:cs typeface="Poppins" panose="00000500000000000000" pitchFamily="2" charset="0"/>
                <a:hlinkClick r:id="rId4" tooltip="Contact Us">
                  <a:extLst>
                    <a:ext uri="{A12FA001-AC4F-418D-AE19-62706E023703}">
                      <ahyp:hlinkClr xmlns:ahyp="http://schemas.microsoft.com/office/drawing/2018/hyperlinkcolor" xmlns="" val="tx"/>
                    </a:ext>
                  </a:extLst>
                </a:hlinkClick>
              </a:rPr>
              <a:t>Contact us to suggest additions to the Resource Library </a:t>
            </a:r>
            <a:endParaRPr kumimoji="0" lang="en-GB" sz="1800" b="1" i="0" u="none" strike="noStrike" kern="1200" cap="none" spc="0" normalizeH="0" baseline="0" noProof="0" dirty="0">
              <a:ln>
                <a:noFill/>
              </a:ln>
              <a:solidFill>
                <a:srgbClr val="0070C0"/>
              </a:solidFill>
              <a:effectLst/>
              <a:uLnTx/>
              <a:uFillTx/>
              <a:ea typeface="+mn-ea"/>
              <a:cs typeface="Poppins" panose="00000500000000000000" pitchFamily="2" charset="0"/>
            </a:endParaRPr>
          </a:p>
        </p:txBody>
      </p:sp>
    </p:spTree>
    <p:extLst>
      <p:ext uri="{BB962C8B-B14F-4D97-AF65-F5344CB8AC3E}">
        <p14:creationId xmlns:p14="http://schemas.microsoft.com/office/powerpoint/2010/main" val="3516175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37FE-5737-A684-DB51-265271922610}"/>
              </a:ext>
            </a:extLst>
          </p:cNvPr>
          <p:cNvSpPr>
            <a:spLocks noGrp="1"/>
          </p:cNvSpPr>
          <p:nvPr>
            <p:ph type="title"/>
          </p:nvPr>
        </p:nvSpPr>
        <p:spPr>
          <a:xfrm>
            <a:off x="804249" y="246881"/>
            <a:ext cx="10515600" cy="1325563"/>
          </a:xfrm>
        </p:spPr>
        <p:txBody>
          <a:bodyPr/>
          <a:lstStyle/>
          <a:p>
            <a:r>
              <a:rPr lang="en-GB" b="1" dirty="0">
                <a:solidFill>
                  <a:schemeClr val="bg1">
                    <a:lumMod val="95000"/>
                  </a:schemeClr>
                </a:solidFill>
                <a:latin typeface="+mn-lt"/>
                <a:ea typeface="+mn-ea"/>
                <a:cs typeface="Poppins SemiBold" panose="02000000000000000000" pitchFamily="2" charset="77"/>
              </a:rPr>
              <a:t>Overview</a:t>
            </a:r>
          </a:p>
        </p:txBody>
      </p:sp>
      <p:sp>
        <p:nvSpPr>
          <p:cNvPr id="10" name="TextBox 9">
            <a:extLst>
              <a:ext uri="{FF2B5EF4-FFF2-40B4-BE49-F238E27FC236}">
                <a16:creationId xmlns:a16="http://schemas.microsoft.com/office/drawing/2014/main" id="{AEA03F4B-93E3-DFCA-2384-706482B26C78}"/>
              </a:ext>
            </a:extLst>
          </p:cNvPr>
          <p:cNvSpPr txBox="1"/>
          <p:nvPr/>
        </p:nvSpPr>
        <p:spPr>
          <a:xfrm>
            <a:off x="804249" y="1077919"/>
            <a:ext cx="10583501" cy="4647426"/>
          </a:xfrm>
          <a:prstGeom prst="rect">
            <a:avLst/>
          </a:prstGeom>
          <a:noFill/>
        </p:spPr>
        <p:txBody>
          <a:bodyPr wrap="square" rtlCol="0">
            <a:spAutoFit/>
          </a:bodyPr>
          <a:lstStyle/>
          <a:p>
            <a:endParaRPr lang="en-GB" sz="1500" dirty="0">
              <a:solidFill>
                <a:schemeClr val="accent1">
                  <a:lumMod val="50000"/>
                </a:schemeClr>
              </a:solidFill>
            </a:endParaRPr>
          </a:p>
          <a:p>
            <a:r>
              <a:rPr lang="en-GB" sz="1500" dirty="0">
                <a:solidFill>
                  <a:schemeClr val="accent1">
                    <a:lumMod val="50000"/>
                  </a:schemeClr>
                </a:solidFill>
                <a:effectLst/>
              </a:rPr>
              <a:t>This menu of tools is intended to develop the integration of physical activity within social prescribing. </a:t>
            </a:r>
          </a:p>
          <a:p>
            <a:endParaRPr lang="en-GB" sz="1500" dirty="0">
              <a:solidFill>
                <a:schemeClr val="accent1">
                  <a:lumMod val="50000"/>
                </a:schemeClr>
              </a:solidFill>
            </a:endParaRPr>
          </a:p>
          <a:p>
            <a:r>
              <a:rPr lang="en-GB" sz="1500" dirty="0">
                <a:solidFill>
                  <a:schemeClr val="accent1">
                    <a:lumMod val="50000"/>
                  </a:schemeClr>
                </a:solidFill>
                <a:effectLst/>
              </a:rPr>
              <a:t>It aims to support </a:t>
            </a:r>
            <a:r>
              <a:rPr lang="en-GB" sz="1500" dirty="0" err="1">
                <a:solidFill>
                  <a:schemeClr val="accent1">
                    <a:lumMod val="50000"/>
                  </a:schemeClr>
                </a:solidFill>
                <a:effectLst/>
              </a:rPr>
              <a:t>i</a:t>
            </a:r>
            <a:r>
              <a:rPr lang="en-GB" sz="1500" dirty="0">
                <a:solidFill>
                  <a:schemeClr val="accent1">
                    <a:lumMod val="50000"/>
                  </a:schemeClr>
                </a:solidFill>
                <a:effectLst/>
              </a:rPr>
              <a:t>) identification of relevant stakeholders, ii) understanding of how pathways and systems currently operate, iii) co-development of action to address identified needs. </a:t>
            </a:r>
            <a:endParaRPr lang="en-GB" sz="1500" dirty="0">
              <a:solidFill>
                <a:schemeClr val="accent1">
                  <a:lumMod val="50000"/>
                </a:schemeClr>
              </a:solidFill>
              <a:cs typeface="Poppins" panose="00000500000000000000" pitchFamily="2" charset="0"/>
            </a:endParaRPr>
          </a:p>
          <a:p>
            <a:endParaRPr lang="en-GB" sz="1500" b="0" i="0" u="none" strike="noStrike" baseline="0" dirty="0">
              <a:solidFill>
                <a:schemeClr val="accent1">
                  <a:lumMod val="50000"/>
                </a:schemeClr>
              </a:solidFill>
              <a:cs typeface="Poppins" panose="00000500000000000000" pitchFamily="2" charset="0"/>
            </a:endParaRPr>
          </a:p>
          <a:p>
            <a:r>
              <a:rPr lang="en-GB" sz="1500" b="0" i="0" u="none" strike="noStrike" baseline="0" dirty="0">
                <a:solidFill>
                  <a:schemeClr val="accent1">
                    <a:lumMod val="50000"/>
                  </a:schemeClr>
                </a:solidFill>
                <a:cs typeface="Poppins" panose="00000500000000000000" pitchFamily="2" charset="0"/>
              </a:rPr>
              <a:t>The menu includes</a:t>
            </a:r>
            <a:r>
              <a:rPr lang="en-GB" sz="1500" dirty="0">
                <a:solidFill>
                  <a:schemeClr val="accent1">
                    <a:lumMod val="50000"/>
                  </a:schemeClr>
                </a:solidFill>
                <a:cs typeface="Poppins" panose="00000500000000000000" pitchFamily="2" charset="0"/>
              </a:rPr>
              <a:t> the following four sections;</a:t>
            </a:r>
            <a:endParaRPr lang="en-GB" sz="1500" b="0" i="0" u="none" strike="noStrike" baseline="0" dirty="0">
              <a:solidFill>
                <a:schemeClr val="accent1">
                  <a:lumMod val="50000"/>
                </a:schemeClr>
              </a:solidFill>
              <a:cs typeface="Poppins" panose="00000500000000000000" pitchFamily="2" charset="0"/>
            </a:endParaRPr>
          </a:p>
          <a:p>
            <a:endParaRPr lang="en-GB" sz="1500" dirty="0">
              <a:solidFill>
                <a:schemeClr val="accent1">
                  <a:lumMod val="50000"/>
                </a:schemeClr>
              </a:solidFill>
              <a:cs typeface="Poppins" panose="00000500000000000000" pitchFamily="2" charset="0"/>
            </a:endParaRPr>
          </a:p>
          <a:p>
            <a:r>
              <a:rPr lang="en-GB" sz="1500" b="1" dirty="0">
                <a:solidFill>
                  <a:schemeClr val="accent1">
                    <a:lumMod val="50000"/>
                  </a:schemeClr>
                </a:solidFill>
                <a:cs typeface="Poppins" panose="00000500000000000000" pitchFamily="2" charset="0"/>
              </a:rPr>
              <a:t>A) Explain: </a:t>
            </a:r>
            <a:r>
              <a:rPr lang="en-GB" sz="1500" b="0" i="0" u="none" strike="noStrike" baseline="0" dirty="0">
                <a:solidFill>
                  <a:schemeClr val="accent1">
                    <a:lumMod val="50000"/>
                  </a:schemeClr>
                </a:solidFill>
                <a:cs typeface="Poppins" panose="00000500000000000000" pitchFamily="2" charset="0"/>
              </a:rPr>
              <a:t>the </a:t>
            </a:r>
            <a:r>
              <a:rPr lang="en-GB" sz="1500" dirty="0">
                <a:solidFill>
                  <a:schemeClr val="accent1">
                    <a:lumMod val="50000"/>
                  </a:schemeClr>
                </a:solidFill>
                <a:cs typeface="Poppins" panose="00000500000000000000" pitchFamily="2" charset="0"/>
              </a:rPr>
              <a:t>basics of social prescribing, including roles, how it fits within NHS structures and why it is so important. </a:t>
            </a:r>
          </a:p>
          <a:p>
            <a:endParaRPr lang="en-GB" sz="1500" b="0" i="0" u="none" strike="noStrike" baseline="0" dirty="0">
              <a:solidFill>
                <a:schemeClr val="accent1">
                  <a:lumMod val="50000"/>
                </a:schemeClr>
              </a:solidFill>
              <a:cs typeface="Poppins" panose="00000500000000000000" pitchFamily="2" charset="0"/>
            </a:endParaRPr>
          </a:p>
          <a:p>
            <a:r>
              <a:rPr lang="en-GB" sz="1500" b="1" i="0" u="none" strike="noStrike" baseline="0" dirty="0">
                <a:solidFill>
                  <a:schemeClr val="accent1">
                    <a:lumMod val="50000"/>
                  </a:schemeClr>
                </a:solidFill>
                <a:cs typeface="Poppins" panose="00000500000000000000" pitchFamily="2" charset="0"/>
              </a:rPr>
              <a:t>B) Explore: </a:t>
            </a:r>
            <a:r>
              <a:rPr lang="en-GB" sz="1500" b="0" i="0" u="none" strike="noStrike" baseline="0" dirty="0">
                <a:solidFill>
                  <a:schemeClr val="accent1">
                    <a:lumMod val="50000"/>
                  </a:schemeClr>
                </a:solidFill>
                <a:cs typeface="Poppins" panose="00000500000000000000" pitchFamily="2" charset="0"/>
              </a:rPr>
              <a:t>to enable organisations to explore their knowledge of local social prescribing and physical activity systems. Identifying gaps, opportunities and barriers to </a:t>
            </a:r>
            <a:r>
              <a:rPr lang="en-GB" sz="1500" dirty="0">
                <a:solidFill>
                  <a:schemeClr val="accent1">
                    <a:lumMod val="50000"/>
                  </a:schemeClr>
                </a:solidFill>
                <a:cs typeface="Poppins" panose="00000500000000000000" pitchFamily="2" charset="0"/>
              </a:rPr>
              <a:t>support their work within this area.  </a:t>
            </a:r>
            <a:endParaRPr lang="en-GB" sz="1500" b="0" i="0" u="none" strike="noStrike" baseline="0" dirty="0">
              <a:solidFill>
                <a:schemeClr val="accent1">
                  <a:lumMod val="50000"/>
                </a:schemeClr>
              </a:solidFill>
              <a:cs typeface="Poppins" panose="00000500000000000000" pitchFamily="2" charset="0"/>
            </a:endParaRPr>
          </a:p>
          <a:p>
            <a:endParaRPr lang="en-GB" sz="1500" dirty="0">
              <a:solidFill>
                <a:schemeClr val="accent1">
                  <a:lumMod val="50000"/>
                </a:schemeClr>
              </a:solidFill>
              <a:cs typeface="Poppins" panose="00000500000000000000" pitchFamily="2" charset="0"/>
            </a:endParaRPr>
          </a:p>
          <a:p>
            <a:r>
              <a:rPr lang="en-GB" sz="1500" b="1" i="0" u="none" strike="noStrike" baseline="0" dirty="0">
                <a:solidFill>
                  <a:schemeClr val="accent1">
                    <a:lumMod val="50000"/>
                  </a:schemeClr>
                </a:solidFill>
                <a:cs typeface="Poppins" panose="00000500000000000000" pitchFamily="2" charset="0"/>
              </a:rPr>
              <a:t>C) Engage: </a:t>
            </a:r>
            <a:r>
              <a:rPr lang="en-GB" sz="1500" i="0" u="none" strike="noStrike" baseline="0" dirty="0">
                <a:solidFill>
                  <a:schemeClr val="accent1">
                    <a:lumMod val="50000"/>
                  </a:schemeClr>
                </a:solidFill>
                <a:cs typeface="Poppins" panose="00000500000000000000" pitchFamily="2" charset="0"/>
              </a:rPr>
              <a:t>to support organisations to engage with other key stakeholders within the system to encourage connection, collaboration and partnership working. </a:t>
            </a:r>
            <a:endParaRPr lang="en-GB" sz="1500" b="1" dirty="0">
              <a:solidFill>
                <a:schemeClr val="accent1">
                  <a:lumMod val="50000"/>
                </a:schemeClr>
              </a:solidFill>
              <a:cs typeface="Poppins" panose="00000500000000000000" pitchFamily="2" charset="0"/>
            </a:endParaRPr>
          </a:p>
          <a:p>
            <a:endParaRPr lang="en-GB" sz="1500" b="1" i="0" u="none" strike="noStrike" baseline="0" dirty="0">
              <a:solidFill>
                <a:schemeClr val="accent1">
                  <a:lumMod val="50000"/>
                </a:schemeClr>
              </a:solidFill>
              <a:cs typeface="Poppins" panose="00000500000000000000" pitchFamily="2" charset="0"/>
            </a:endParaRPr>
          </a:p>
          <a:p>
            <a:r>
              <a:rPr lang="en-GB" sz="1500" b="1" dirty="0">
                <a:solidFill>
                  <a:schemeClr val="accent1">
                    <a:lumMod val="50000"/>
                  </a:schemeClr>
                </a:solidFill>
                <a:cs typeface="Poppins" panose="00000500000000000000" pitchFamily="2" charset="0"/>
              </a:rPr>
              <a:t>D) </a:t>
            </a:r>
            <a:r>
              <a:rPr lang="en-GB" sz="1500" b="1" i="0" u="none" strike="noStrike" baseline="0" dirty="0">
                <a:solidFill>
                  <a:schemeClr val="accent1">
                    <a:lumMod val="50000"/>
                  </a:schemeClr>
                </a:solidFill>
                <a:cs typeface="Poppins" panose="00000500000000000000" pitchFamily="2" charset="0"/>
              </a:rPr>
              <a:t>The Resource </a:t>
            </a:r>
            <a:r>
              <a:rPr lang="en-GB" sz="1500" b="1" u="none" strike="noStrike" baseline="0" dirty="0">
                <a:solidFill>
                  <a:schemeClr val="accent1">
                    <a:lumMod val="50000"/>
                  </a:schemeClr>
                </a:solidFill>
                <a:cs typeface="Poppins" panose="00000500000000000000" pitchFamily="2" charset="0"/>
              </a:rPr>
              <a:t>Library</a:t>
            </a:r>
            <a:r>
              <a:rPr lang="en-GB" sz="1500" b="1" i="0" u="none" strike="noStrike" baseline="0" dirty="0">
                <a:solidFill>
                  <a:schemeClr val="accent1">
                    <a:lumMod val="50000"/>
                  </a:schemeClr>
                </a:solidFill>
                <a:cs typeface="Poppins" panose="00000500000000000000" pitchFamily="2" charset="0"/>
              </a:rPr>
              <a:t>: </a:t>
            </a:r>
            <a:r>
              <a:rPr lang="en-GB" sz="1500" b="0" i="0" u="none" strike="noStrike" baseline="0" dirty="0">
                <a:solidFill>
                  <a:schemeClr val="accent1">
                    <a:lumMod val="50000"/>
                  </a:schemeClr>
                </a:solidFill>
                <a:cs typeface="Poppins" panose="00000500000000000000" pitchFamily="2" charset="0"/>
              </a:rPr>
              <a:t>useful guides, resources and information, to provide essential learning for a variety of audiences (e.g., Link Workers, physical activity providers and clinical staff)</a:t>
            </a:r>
          </a:p>
          <a:p>
            <a:endParaRPr lang="en-GB" sz="1400" b="0" i="0" u="none" strike="noStrike" baseline="0" dirty="0">
              <a:solidFill>
                <a:schemeClr val="accent1">
                  <a:lumMod val="50000"/>
                </a:schemeClr>
              </a:solidFill>
              <a:latin typeface="Poppins" panose="00000500000000000000" pitchFamily="2" charset="0"/>
              <a:cs typeface="Poppins" panose="00000500000000000000" pitchFamily="2" charset="0"/>
            </a:endParaRPr>
          </a:p>
          <a:p>
            <a:endParaRPr lang="en-GB" sz="1200" b="0" i="0" u="none" strike="noStrike" baseline="0" dirty="0">
              <a:solidFill>
                <a:schemeClr val="accent1">
                  <a:lumMod val="50000"/>
                </a:schemeClr>
              </a:solidFill>
              <a:latin typeface="Poppins" panose="00000500000000000000" pitchFamily="2" charset="0"/>
              <a:cs typeface="Poppins" panose="00000500000000000000" pitchFamily="2" charset="0"/>
            </a:endParaRPr>
          </a:p>
        </p:txBody>
      </p:sp>
      <p:sp>
        <p:nvSpPr>
          <p:cNvPr id="20" name="Action Button: Go Home 19">
            <a:hlinkClick r:id="" action="ppaction://hlinkshowjump?jump=firstslide" highlightClick="1"/>
            <a:extLst>
              <a:ext uri="{FF2B5EF4-FFF2-40B4-BE49-F238E27FC236}">
                <a16:creationId xmlns:a16="http://schemas.microsoft.com/office/drawing/2014/main" id="{E4F8C56A-4B24-EF37-9CF9-57D64287D96D}"/>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Go Back or Previous 20">
            <a:hlinkClick r:id="" action="ppaction://hlinkshowjump?jump=firstslide" highlightClick="1"/>
            <a:extLst>
              <a:ext uri="{FF2B5EF4-FFF2-40B4-BE49-F238E27FC236}">
                <a16:creationId xmlns:a16="http://schemas.microsoft.com/office/drawing/2014/main" id="{8D912DB2-0437-135F-447C-FA046181D069}"/>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Diagonal Corner of Rectangle 11">
            <a:extLst>
              <a:ext uri="{FF2B5EF4-FFF2-40B4-BE49-F238E27FC236}">
                <a16:creationId xmlns:a16="http://schemas.microsoft.com/office/drawing/2014/main" id="{F2831978-9869-07D1-E387-75066569F40A}"/>
              </a:ext>
            </a:extLst>
          </p:cNvPr>
          <p:cNvSpPr/>
          <p:nvPr/>
        </p:nvSpPr>
        <p:spPr>
          <a:xfrm>
            <a:off x="4308298" y="5397903"/>
            <a:ext cx="2721152" cy="1325563"/>
          </a:xfrm>
          <a:prstGeom prst="round2DiagRect">
            <a:avLst>
              <a:gd name="adj1" fmla="val 0"/>
              <a:gd name="adj2" fmla="val 12843"/>
            </a:avLst>
          </a:prstGeom>
          <a:solidFill>
            <a:schemeClr val="bg1"/>
          </a:solidFill>
          <a:ln>
            <a:noFill/>
          </a:ln>
          <a:effectLst>
            <a:outerShdw dist="101600" dir="3000000" sx="101000" sy="101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dirty="0">
              <a:solidFill>
                <a:srgbClr val="004069"/>
              </a:solidFill>
              <a:effectLst>
                <a:outerShdw blurRad="762000" dist="50800" dir="14100000" sx="130000" sy="130000" algn="ctr" rotWithShape="0">
                  <a:schemeClr val="accent1">
                    <a:alpha val="20000"/>
                  </a:schemeClr>
                </a:outerShdw>
              </a:effectLst>
              <a:latin typeface="Poppins" panose="02000000000000000000" pitchFamily="2" charset="77"/>
              <a:cs typeface="Poppins" panose="02000000000000000000" pitchFamily="2" charset="77"/>
            </a:endParaRPr>
          </a:p>
        </p:txBody>
      </p:sp>
      <p:sp>
        <p:nvSpPr>
          <p:cNvPr id="5" name="TextBox 4">
            <a:extLst>
              <a:ext uri="{FF2B5EF4-FFF2-40B4-BE49-F238E27FC236}">
                <a16:creationId xmlns:a16="http://schemas.microsoft.com/office/drawing/2014/main" id="{084072C4-E81C-3373-B849-6D2DAA05B9A9}"/>
              </a:ext>
            </a:extLst>
          </p:cNvPr>
          <p:cNvSpPr txBox="1"/>
          <p:nvPr/>
        </p:nvSpPr>
        <p:spPr>
          <a:xfrm>
            <a:off x="4353625" y="5465537"/>
            <a:ext cx="2675824" cy="923330"/>
          </a:xfrm>
          <a:prstGeom prst="rect">
            <a:avLst/>
          </a:prstGeom>
          <a:noFill/>
        </p:spPr>
        <p:txBody>
          <a:bodyPr wrap="square" rtlCol="0">
            <a:spAutoFit/>
          </a:bodyPr>
          <a:lstStyle/>
          <a:p>
            <a:pPr algn="ctr"/>
            <a:r>
              <a:rPr lang="en-GB" dirty="0">
                <a:solidFill>
                  <a:srgbClr val="002060"/>
                </a:solidFill>
                <a:hlinkClick r:id="rId2" action="ppaction://hlinksldjump" tooltip="About Us">
                  <a:extLst>
                    <a:ext uri="{A12FA001-AC4F-418D-AE19-62706E023703}">
                      <ahyp:hlinkClr xmlns:ahyp="http://schemas.microsoft.com/office/drawing/2018/hyperlinkcolor" xmlns="" val="tx"/>
                    </a:ext>
                  </a:extLst>
                </a:hlinkClick>
              </a:rPr>
              <a:t>About the Regional Social Prescribing and Physical Activity Team </a:t>
            </a:r>
            <a:endParaRPr lang="en-GB" dirty="0">
              <a:solidFill>
                <a:srgbClr val="002060"/>
              </a:solidFill>
            </a:endParaRPr>
          </a:p>
        </p:txBody>
      </p:sp>
    </p:spTree>
    <p:extLst>
      <p:ext uri="{BB962C8B-B14F-4D97-AF65-F5344CB8AC3E}">
        <p14:creationId xmlns:p14="http://schemas.microsoft.com/office/powerpoint/2010/main" val="300985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DA53B4A9-6932-BE40-8849-18C06FA4D56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8432"/>
          <a:stretch/>
        </p:blipFill>
        <p:spPr>
          <a:xfrm>
            <a:off x="0" y="0"/>
            <a:ext cx="7747145" cy="6858000"/>
          </a:xfrm>
          <a:prstGeom prst="rect">
            <a:avLst/>
          </a:prstGeom>
        </p:spPr>
      </p:pic>
      <p:sp>
        <p:nvSpPr>
          <p:cNvPr id="2" name="TextBox 1">
            <a:extLst>
              <a:ext uri="{FF2B5EF4-FFF2-40B4-BE49-F238E27FC236}">
                <a16:creationId xmlns:a16="http://schemas.microsoft.com/office/drawing/2014/main" id="{1E4DE17E-BFEB-49F2-82FC-42FE828B87D3}"/>
              </a:ext>
            </a:extLst>
          </p:cNvPr>
          <p:cNvSpPr txBox="1"/>
          <p:nvPr/>
        </p:nvSpPr>
        <p:spPr>
          <a:xfrm>
            <a:off x="444496" y="161357"/>
            <a:ext cx="3442885" cy="76944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400" b="1" dirty="0">
                <a:solidFill>
                  <a:schemeClr val="bg1">
                    <a:lumMod val="95000"/>
                  </a:schemeClr>
                </a:solidFill>
                <a:cs typeface="Poppins SemiBold" panose="02000000000000000000" pitchFamily="2" charset="77"/>
              </a:rPr>
              <a:t>About Us</a:t>
            </a:r>
          </a:p>
        </p:txBody>
      </p:sp>
      <p:sp>
        <p:nvSpPr>
          <p:cNvPr id="3" name="Title 2">
            <a:extLst>
              <a:ext uri="{FF2B5EF4-FFF2-40B4-BE49-F238E27FC236}">
                <a16:creationId xmlns:a16="http://schemas.microsoft.com/office/drawing/2014/main" id="{1FD3187E-BC19-574A-9931-99FC459745AF}"/>
              </a:ext>
            </a:extLst>
          </p:cNvPr>
          <p:cNvSpPr>
            <a:spLocks noGrp="1"/>
          </p:cNvSpPr>
          <p:nvPr>
            <p:ph type="ctrTitle" idx="4294967295"/>
          </p:nvPr>
        </p:nvSpPr>
        <p:spPr>
          <a:xfrm>
            <a:off x="444496" y="930798"/>
            <a:ext cx="5576103" cy="4419600"/>
          </a:xfrm>
          <a:prstGeom prst="rect">
            <a:avLst/>
          </a:prstGeom>
        </p:spPr>
        <p:txBody>
          <a:bodyPr wrap="square">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spcAft>
                <a:spcPts val="800"/>
              </a:spcAft>
              <a:buNone/>
            </a:pPr>
            <a:r>
              <a:rPr lang="en-GB" sz="1400" b="0" dirty="0">
                <a:solidFill>
                  <a:schemeClr val="bg1"/>
                </a:solidFill>
                <a:effectLst/>
                <a:ea typeface="Calibri" panose="020F0502020204030204" pitchFamily="34" charset="0"/>
                <a:cs typeface="Poppins" panose="00000500000000000000" pitchFamily="2" charset="0"/>
              </a:rPr>
              <a:t>Sport England have invested National Lottery funding in seven part-time regional </a:t>
            </a:r>
            <a:r>
              <a:rPr lang="en-GB" sz="1400" b="0" dirty="0">
                <a:solidFill>
                  <a:schemeClr val="bg1"/>
                </a:solidFill>
                <a:ea typeface="Calibri" panose="020F0502020204030204" pitchFamily="34" charset="0"/>
                <a:cs typeface="Poppins" panose="00000500000000000000" pitchFamily="2" charset="0"/>
              </a:rPr>
              <a:t>social prescribing and physical activity </a:t>
            </a:r>
            <a:r>
              <a:rPr lang="en-GB" sz="1400" b="0" dirty="0">
                <a:solidFill>
                  <a:schemeClr val="bg1"/>
                </a:solidFill>
                <a:effectLst/>
                <a:ea typeface="Calibri" panose="020F0502020204030204" pitchFamily="34" charset="0"/>
                <a:cs typeface="Poppins" panose="00000500000000000000" pitchFamily="2" charset="0"/>
              </a:rPr>
              <a:t>roles that are hosted by suitable, local organisations within each region. </a:t>
            </a:r>
            <a:br>
              <a:rPr lang="en-GB" sz="1400" b="0" dirty="0">
                <a:solidFill>
                  <a:schemeClr val="bg1"/>
                </a:solidFill>
                <a:effectLst/>
                <a:ea typeface="Calibri" panose="020F0502020204030204" pitchFamily="34" charset="0"/>
                <a:cs typeface="Poppins" panose="00000500000000000000" pitchFamily="2" charset="0"/>
              </a:rPr>
            </a:br>
            <a:r>
              <a:rPr lang="en-GB" sz="1400" b="0" dirty="0">
                <a:solidFill>
                  <a:schemeClr val="bg1"/>
                </a:solidFill>
                <a:effectLst/>
                <a:ea typeface="Calibri" panose="020F0502020204030204" pitchFamily="34" charset="0"/>
                <a:cs typeface="Poppins" panose="00000500000000000000" pitchFamily="2" charset="0"/>
              </a:rPr>
              <a:t/>
            </a:r>
            <a:br>
              <a:rPr lang="en-GB" sz="1400" b="0" dirty="0">
                <a:solidFill>
                  <a:schemeClr val="bg1"/>
                </a:solidFill>
                <a:effectLst/>
                <a:ea typeface="Calibri" panose="020F0502020204030204" pitchFamily="34" charset="0"/>
                <a:cs typeface="Poppins" panose="00000500000000000000" pitchFamily="2" charset="0"/>
              </a:rPr>
            </a:br>
            <a:r>
              <a:rPr lang="en-GB" sz="1400" b="0" dirty="0">
                <a:solidFill>
                  <a:schemeClr val="bg1"/>
                </a:solidFill>
                <a:effectLst/>
                <a:ea typeface="Calibri" panose="020F0502020204030204" pitchFamily="34" charset="0"/>
                <a:cs typeface="Poppins" panose="00000500000000000000" pitchFamily="2" charset="0"/>
              </a:rPr>
              <a:t>These roles are designed to respond to the unique needs of their region, as well as providing leadership and building critical relationships across their region, maintaining a primary focus on supporting and enabling the VCFSE to integrate and enhance physical activity provision as a core pillar of their work to support individuals’ health and wellbeing. </a:t>
            </a:r>
            <a:r>
              <a:rPr lang="en-GB" sz="1400" b="0" dirty="0">
                <a:solidFill>
                  <a:schemeClr val="accent1">
                    <a:lumMod val="50000"/>
                  </a:schemeClr>
                </a:solidFill>
                <a:effectLst/>
                <a:ea typeface="Calibri" panose="020F0502020204030204" pitchFamily="34" charset="0"/>
                <a:cs typeface="Poppins" panose="00000500000000000000" pitchFamily="2" charset="0"/>
              </a:rPr>
              <a:t> </a:t>
            </a:r>
            <a:br>
              <a:rPr lang="en-GB" sz="1400" b="0" dirty="0">
                <a:solidFill>
                  <a:schemeClr val="accent1">
                    <a:lumMod val="50000"/>
                  </a:schemeClr>
                </a:solidFill>
                <a:effectLst/>
                <a:ea typeface="Calibri" panose="020F0502020204030204" pitchFamily="34" charset="0"/>
                <a:cs typeface="Poppins" panose="00000500000000000000" pitchFamily="2" charset="0"/>
              </a:rPr>
            </a:br>
            <a:r>
              <a:rPr lang="en-GB" sz="1400" b="0" dirty="0">
                <a:solidFill>
                  <a:schemeClr val="bg1"/>
                </a:solidFill>
                <a:effectLst/>
                <a:ea typeface="Calibri" panose="020F0502020204030204" pitchFamily="34" charset="0"/>
                <a:cs typeface="Poppins" panose="00000500000000000000" pitchFamily="2" charset="0"/>
              </a:rPr>
              <a:t/>
            </a:r>
            <a:br>
              <a:rPr lang="en-GB" sz="1400" b="0" dirty="0">
                <a:solidFill>
                  <a:schemeClr val="bg1"/>
                </a:solidFill>
                <a:effectLst/>
                <a:ea typeface="Calibri" panose="020F0502020204030204" pitchFamily="34" charset="0"/>
                <a:cs typeface="Poppins" panose="00000500000000000000" pitchFamily="2" charset="0"/>
              </a:rPr>
            </a:br>
            <a:r>
              <a:rPr lang="en-GB" sz="1400" b="0" dirty="0">
                <a:solidFill>
                  <a:schemeClr val="bg1"/>
                </a:solidFill>
                <a:effectLst/>
                <a:ea typeface="Calibri" panose="020F0502020204030204" pitchFamily="34" charset="0"/>
                <a:cs typeface="Poppins" panose="00000500000000000000" pitchFamily="2" charset="0"/>
              </a:rPr>
              <a:t>The roles are closely linked to the 43 Active Partnerships across England. Active Partnerships </a:t>
            </a:r>
            <a:r>
              <a:rPr lang="en-GB" sz="1400" b="0" i="0" dirty="0">
                <a:solidFill>
                  <a:schemeClr val="bg1"/>
                </a:solidFill>
                <a:effectLst/>
              </a:rPr>
              <a:t>are locally-led, non-profit, strategic organisations covering the whole of England, bringing together people and organisations to increase physical activity levels.</a:t>
            </a:r>
            <a:br>
              <a:rPr lang="en-GB" sz="1400" b="0" i="0" dirty="0">
                <a:solidFill>
                  <a:schemeClr val="bg1"/>
                </a:solidFill>
                <a:effectLst/>
              </a:rPr>
            </a:br>
            <a:r>
              <a:rPr lang="en-GB" sz="1400" b="0" dirty="0">
                <a:solidFill>
                  <a:schemeClr val="bg1"/>
                </a:solidFill>
              </a:rPr>
              <a:t/>
            </a:r>
            <a:br>
              <a:rPr lang="en-GB" sz="1400" b="0" dirty="0">
                <a:solidFill>
                  <a:schemeClr val="bg1"/>
                </a:solidFill>
              </a:rPr>
            </a:br>
            <a:r>
              <a:rPr lang="en-GB" sz="1400" b="0" dirty="0">
                <a:solidFill>
                  <a:schemeClr val="bg1"/>
                </a:solidFill>
              </a:rPr>
              <a:t>More information on Active Partnerships can be found by clicking the logo…</a:t>
            </a:r>
            <a:r>
              <a:rPr lang="en-GB" sz="1600" b="0" dirty="0">
                <a:solidFill>
                  <a:schemeClr val="bg1"/>
                </a:solidFill>
              </a:rPr>
              <a:t/>
            </a:r>
            <a:br>
              <a:rPr lang="en-GB" sz="1600" b="0" dirty="0">
                <a:solidFill>
                  <a:schemeClr val="bg1"/>
                </a:solidFill>
              </a:rPr>
            </a:br>
            <a:r>
              <a:rPr lang="en-GB" sz="1600" b="0" dirty="0">
                <a:solidFill>
                  <a:schemeClr val="bg1"/>
                </a:solidFill>
              </a:rPr>
              <a:t/>
            </a:r>
            <a:br>
              <a:rPr lang="en-GB" sz="1600" b="0" dirty="0">
                <a:solidFill>
                  <a:schemeClr val="bg1"/>
                </a:solidFill>
              </a:rPr>
            </a:br>
            <a:endParaRPr lang="en-GB" sz="1600" b="0" dirty="0">
              <a:solidFill>
                <a:schemeClr val="bg1"/>
              </a:solidFill>
              <a:ea typeface="Calibri" panose="020F0502020204030204" pitchFamily="34" charset="0"/>
              <a:cs typeface="Poppins" panose="00000500000000000000" pitchFamily="2" charset="0"/>
            </a:endParaRPr>
          </a:p>
        </p:txBody>
      </p:sp>
      <p:sp>
        <p:nvSpPr>
          <p:cNvPr id="8" name="TextBox 7">
            <a:extLst>
              <a:ext uri="{FF2B5EF4-FFF2-40B4-BE49-F238E27FC236}">
                <a16:creationId xmlns:a16="http://schemas.microsoft.com/office/drawing/2014/main" id="{4A12AEB2-B769-1AC6-2409-745C82CB330D}"/>
              </a:ext>
            </a:extLst>
          </p:cNvPr>
          <p:cNvSpPr txBox="1"/>
          <p:nvPr/>
        </p:nvSpPr>
        <p:spPr>
          <a:xfrm>
            <a:off x="7747144" y="3383493"/>
            <a:ext cx="3177605" cy="2862322"/>
          </a:xfrm>
          <a:prstGeom prst="rect">
            <a:avLst/>
          </a:prstGeom>
          <a:noFill/>
        </p:spPr>
        <p:txBody>
          <a:bodyPr wrap="square">
            <a:spAutoFit/>
          </a:bodyPr>
          <a:lstStyle/>
          <a:p>
            <a:pPr algn="ctr"/>
            <a:r>
              <a:rPr lang="en-GB" sz="1200" b="1" dirty="0">
                <a:solidFill>
                  <a:schemeClr val="accent1">
                    <a:lumMod val="50000"/>
                  </a:schemeClr>
                </a:solidFill>
                <a:cs typeface="Poppins" panose="00000500000000000000" pitchFamily="2" charset="0"/>
              </a:rPr>
              <a:t>Contact us</a:t>
            </a:r>
          </a:p>
          <a:p>
            <a:pPr algn="ctr"/>
            <a:endParaRPr lang="en-GB" sz="1200" dirty="0">
              <a:solidFill>
                <a:schemeClr val="accent1">
                  <a:lumMod val="50000"/>
                </a:schemeClr>
              </a:solidFill>
              <a:cs typeface="Poppins" panose="00000500000000000000" pitchFamily="2" charset="0"/>
            </a:endParaRPr>
          </a:p>
          <a:p>
            <a:pPr algn="ctr"/>
            <a:r>
              <a:rPr lang="en-GB" sz="1200" dirty="0">
                <a:solidFill>
                  <a:schemeClr val="accent1">
                    <a:lumMod val="50000"/>
                  </a:schemeClr>
                </a:solidFill>
                <a:cs typeface="Poppins" panose="00000500000000000000" pitchFamily="2" charset="0"/>
                <a:hlinkClick r:id="rId5" tooltip="Contact Ben"/>
              </a:rPr>
              <a:t>North West - Ben Fatimilehin</a:t>
            </a:r>
            <a:endParaRPr lang="en-GB" sz="1200" dirty="0">
              <a:solidFill>
                <a:schemeClr val="accent1">
                  <a:lumMod val="50000"/>
                </a:schemeClr>
              </a:solidFill>
              <a:cs typeface="Poppins" panose="00000500000000000000" pitchFamily="2" charset="0"/>
            </a:endParaRPr>
          </a:p>
          <a:p>
            <a:pPr marL="285750" indent="-285750" algn="ctr">
              <a:buFont typeface="Arial" panose="020B0604020202020204" pitchFamily="34" charset="0"/>
              <a:buChar char="•"/>
            </a:pPr>
            <a:endParaRPr lang="en-GB" sz="1200" dirty="0">
              <a:solidFill>
                <a:schemeClr val="accent1">
                  <a:lumMod val="50000"/>
                </a:schemeClr>
              </a:solidFill>
              <a:cs typeface="Poppins" panose="00000500000000000000" pitchFamily="2" charset="0"/>
            </a:endParaRPr>
          </a:p>
          <a:p>
            <a:pPr algn="ctr"/>
            <a:r>
              <a:rPr lang="en-GB" sz="1200" dirty="0">
                <a:solidFill>
                  <a:schemeClr val="accent1">
                    <a:lumMod val="50000"/>
                  </a:schemeClr>
                </a:solidFill>
                <a:cs typeface="Poppins" panose="00000500000000000000" pitchFamily="2" charset="0"/>
                <a:hlinkClick r:id="rId6" tooltip="Contact Adam"/>
              </a:rPr>
              <a:t>North East – Adam Brougham</a:t>
            </a:r>
            <a:endParaRPr lang="en-GB" sz="1200" dirty="0">
              <a:solidFill>
                <a:schemeClr val="accent1">
                  <a:lumMod val="50000"/>
                </a:schemeClr>
              </a:solidFill>
              <a:cs typeface="Poppins" panose="00000500000000000000" pitchFamily="2" charset="0"/>
            </a:endParaRPr>
          </a:p>
          <a:p>
            <a:pPr marL="285750" indent="-285750" algn="ctr">
              <a:buFont typeface="Arial" panose="020B0604020202020204" pitchFamily="34" charset="0"/>
              <a:buChar char="•"/>
            </a:pPr>
            <a:endParaRPr lang="en-GB" sz="1200" dirty="0">
              <a:solidFill>
                <a:schemeClr val="accent1">
                  <a:lumMod val="50000"/>
                </a:schemeClr>
              </a:solidFill>
              <a:cs typeface="Poppins" panose="00000500000000000000" pitchFamily="2" charset="0"/>
            </a:endParaRPr>
          </a:p>
          <a:p>
            <a:pPr algn="ctr"/>
            <a:r>
              <a:rPr lang="en-GB" sz="1200" dirty="0">
                <a:solidFill>
                  <a:schemeClr val="accent1">
                    <a:lumMod val="50000"/>
                  </a:schemeClr>
                </a:solidFill>
                <a:cs typeface="Poppins" panose="00000500000000000000" pitchFamily="2" charset="0"/>
                <a:hlinkClick r:id="rId7" tooltip="Contact Rob"/>
              </a:rPr>
              <a:t>London – Rob McLean</a:t>
            </a:r>
            <a:endParaRPr lang="en-GB" sz="1200" dirty="0">
              <a:solidFill>
                <a:schemeClr val="accent1">
                  <a:lumMod val="50000"/>
                </a:schemeClr>
              </a:solidFill>
              <a:cs typeface="Poppins" panose="00000500000000000000" pitchFamily="2" charset="0"/>
            </a:endParaRPr>
          </a:p>
          <a:p>
            <a:pPr algn="ctr"/>
            <a:endParaRPr lang="en-GB" sz="1200" dirty="0">
              <a:solidFill>
                <a:schemeClr val="accent1">
                  <a:lumMod val="50000"/>
                </a:schemeClr>
              </a:solidFill>
              <a:cs typeface="Poppins" panose="00000500000000000000" pitchFamily="2" charset="0"/>
            </a:endParaRPr>
          </a:p>
          <a:p>
            <a:pPr algn="ctr"/>
            <a:r>
              <a:rPr lang="en-GB" sz="1200" dirty="0">
                <a:solidFill>
                  <a:schemeClr val="accent1">
                    <a:lumMod val="50000"/>
                  </a:schemeClr>
                </a:solidFill>
                <a:cs typeface="Poppins" panose="00000500000000000000" pitchFamily="2" charset="0"/>
                <a:hlinkClick r:id="rId8" tooltip="Contact Alex"/>
              </a:rPr>
              <a:t>Midlands – Alex Brown</a:t>
            </a:r>
            <a:endParaRPr lang="en-GB" sz="1200" dirty="0">
              <a:solidFill>
                <a:schemeClr val="accent1">
                  <a:lumMod val="50000"/>
                </a:schemeClr>
              </a:solidFill>
              <a:cs typeface="Poppins" panose="00000500000000000000" pitchFamily="2" charset="0"/>
            </a:endParaRPr>
          </a:p>
          <a:p>
            <a:pPr algn="ctr"/>
            <a:endParaRPr lang="en-GB" sz="1200" dirty="0">
              <a:solidFill>
                <a:schemeClr val="accent1">
                  <a:lumMod val="50000"/>
                </a:schemeClr>
              </a:solidFill>
              <a:cs typeface="Poppins" panose="00000500000000000000" pitchFamily="2" charset="0"/>
            </a:endParaRPr>
          </a:p>
          <a:p>
            <a:pPr algn="ctr"/>
            <a:r>
              <a:rPr lang="en-GB" sz="1200" dirty="0">
                <a:solidFill>
                  <a:schemeClr val="accent1">
                    <a:lumMod val="50000"/>
                  </a:schemeClr>
                </a:solidFill>
                <a:cs typeface="Poppins" panose="00000500000000000000" pitchFamily="2" charset="0"/>
                <a:hlinkClick r:id="rId9" tooltip="Contact Courtenay"/>
              </a:rPr>
              <a:t>East – Courtenay Mosley</a:t>
            </a:r>
            <a:endParaRPr lang="en-GB" sz="1200" dirty="0">
              <a:solidFill>
                <a:schemeClr val="accent1">
                  <a:lumMod val="50000"/>
                </a:schemeClr>
              </a:solidFill>
              <a:cs typeface="Poppins" panose="00000500000000000000" pitchFamily="2" charset="0"/>
            </a:endParaRPr>
          </a:p>
          <a:p>
            <a:pPr algn="ctr"/>
            <a:endParaRPr lang="en-GB" sz="1200" dirty="0">
              <a:solidFill>
                <a:schemeClr val="accent1">
                  <a:lumMod val="50000"/>
                </a:schemeClr>
              </a:solidFill>
              <a:cs typeface="Poppins" panose="00000500000000000000" pitchFamily="2" charset="0"/>
            </a:endParaRPr>
          </a:p>
          <a:p>
            <a:pPr algn="ctr"/>
            <a:r>
              <a:rPr lang="en-GB" sz="1200" dirty="0">
                <a:solidFill>
                  <a:schemeClr val="accent1">
                    <a:lumMod val="50000"/>
                  </a:schemeClr>
                </a:solidFill>
                <a:cs typeface="Poppins" panose="00000500000000000000" pitchFamily="2" charset="0"/>
                <a:hlinkClick r:id="rId10" tooltip="Contact Helen"/>
              </a:rPr>
              <a:t>South East – Helen Fisher</a:t>
            </a:r>
            <a:endParaRPr lang="en-GB" sz="1200" dirty="0">
              <a:solidFill>
                <a:schemeClr val="accent1">
                  <a:lumMod val="50000"/>
                </a:schemeClr>
              </a:solidFill>
              <a:cs typeface="Poppins" panose="00000500000000000000" pitchFamily="2" charset="0"/>
            </a:endParaRPr>
          </a:p>
          <a:p>
            <a:pPr algn="ctr"/>
            <a:endParaRPr lang="en-GB" sz="1200" dirty="0">
              <a:solidFill>
                <a:schemeClr val="accent1">
                  <a:lumMod val="50000"/>
                </a:schemeClr>
              </a:solidFill>
              <a:cs typeface="Poppins" panose="00000500000000000000" pitchFamily="2" charset="0"/>
            </a:endParaRPr>
          </a:p>
          <a:p>
            <a:pPr algn="ctr"/>
            <a:r>
              <a:rPr lang="en-GB" sz="1200" dirty="0">
                <a:solidFill>
                  <a:schemeClr val="accent1">
                    <a:lumMod val="50000"/>
                  </a:schemeClr>
                </a:solidFill>
                <a:cs typeface="Poppins" panose="00000500000000000000" pitchFamily="2" charset="0"/>
                <a:hlinkClick r:id="rId11" tooltip="Contact Gary"/>
              </a:rPr>
              <a:t>South West – Gary Head</a:t>
            </a:r>
            <a:endParaRPr lang="en-GB" sz="1200" dirty="0">
              <a:solidFill>
                <a:schemeClr val="accent1">
                  <a:lumMod val="50000"/>
                </a:schemeClr>
              </a:solidFill>
              <a:cs typeface="Poppins" panose="00000500000000000000" pitchFamily="2" charset="0"/>
            </a:endParaRPr>
          </a:p>
        </p:txBody>
      </p:sp>
      <p:grpSp>
        <p:nvGrpSpPr>
          <p:cNvPr id="9" name="Group 8">
            <a:extLst>
              <a:ext uri="{FF2B5EF4-FFF2-40B4-BE49-F238E27FC236}">
                <a16:creationId xmlns:a16="http://schemas.microsoft.com/office/drawing/2014/main" id="{927D38F6-3744-7947-3E50-833C1116BF36}"/>
              </a:ext>
            </a:extLst>
          </p:cNvPr>
          <p:cNvGrpSpPr/>
          <p:nvPr/>
        </p:nvGrpSpPr>
        <p:grpSpPr>
          <a:xfrm>
            <a:off x="10434314" y="5927202"/>
            <a:ext cx="1522942" cy="637227"/>
            <a:chOff x="10434314" y="5927202"/>
            <a:chExt cx="1522942" cy="637227"/>
          </a:xfrm>
        </p:grpSpPr>
        <p:sp>
          <p:nvSpPr>
            <p:cNvPr id="10" name="Action Button: Go Home 9">
              <a:hlinkClick r:id="" action="ppaction://hlinkshowjump?jump=firstslide" highlightClick="1"/>
              <a:extLst>
                <a:ext uri="{FF2B5EF4-FFF2-40B4-BE49-F238E27FC236}">
                  <a16:creationId xmlns:a16="http://schemas.microsoft.com/office/drawing/2014/main" id="{DFD3A840-3B6D-4295-5426-4D4D7EAF28C2}"/>
                </a:ext>
              </a:extLst>
            </p:cNvPr>
            <p:cNvSpPr/>
            <p:nvPr/>
          </p:nvSpPr>
          <p:spPr>
            <a:xfrm>
              <a:off x="11277600" y="5927202"/>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Go Back or Previous 11">
              <a:hlinkClick r:id="" action="ppaction://hlinkshowjump?jump=previousslide" highlightClick="1"/>
              <a:extLst>
                <a:ext uri="{FF2B5EF4-FFF2-40B4-BE49-F238E27FC236}">
                  <a16:creationId xmlns:a16="http://schemas.microsoft.com/office/drawing/2014/main" id="{F2A04396-39F0-F29F-D7DB-DB7EBC782401}"/>
                </a:ext>
              </a:extLst>
            </p:cNvPr>
            <p:cNvSpPr/>
            <p:nvPr/>
          </p:nvSpPr>
          <p:spPr>
            <a:xfrm>
              <a:off x="10434314" y="5927202"/>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hlinkClick r:id="rId12" action="ppaction://hlinksldjump"/>
            <a:extLst>
              <a:ext uri="{FF2B5EF4-FFF2-40B4-BE49-F238E27FC236}">
                <a16:creationId xmlns:a16="http://schemas.microsoft.com/office/drawing/2014/main" id="{04524A93-C959-8EC0-BDA5-5395D421395B}"/>
              </a:ext>
            </a:extLst>
          </p:cNvPr>
          <p:cNvPicPr>
            <a:picLocks noChangeAspect="1"/>
          </p:cNvPicPr>
          <p:nvPr/>
        </p:nvPicPr>
        <p:blipFill>
          <a:blip r:embed="rId13"/>
          <a:stretch>
            <a:fillRect/>
          </a:stretch>
        </p:blipFill>
        <p:spPr>
          <a:xfrm>
            <a:off x="2165938" y="4202097"/>
            <a:ext cx="1743318" cy="943107"/>
          </a:xfrm>
          <a:prstGeom prst="rect">
            <a:avLst/>
          </a:prstGeom>
        </p:spPr>
      </p:pic>
      <p:pic>
        <p:nvPicPr>
          <p:cNvPr id="4" name="Picture 3">
            <a:extLst>
              <a:ext uri="{FF2B5EF4-FFF2-40B4-BE49-F238E27FC236}">
                <a16:creationId xmlns:a16="http://schemas.microsoft.com/office/drawing/2014/main" id="{3FAD1F22-C6A4-4A6F-9309-FFCA2B42DB52}"/>
              </a:ext>
            </a:extLst>
          </p:cNvPr>
          <p:cNvPicPr>
            <a:picLocks noChangeAspect="1"/>
          </p:cNvPicPr>
          <p:nvPr/>
        </p:nvPicPr>
        <p:blipFill>
          <a:blip r:embed="rId14"/>
          <a:stretch>
            <a:fillRect/>
          </a:stretch>
        </p:blipFill>
        <p:spPr>
          <a:xfrm>
            <a:off x="6693155" y="161357"/>
            <a:ext cx="5368876" cy="3019993"/>
          </a:xfrm>
          <a:prstGeom prst="rect">
            <a:avLst/>
          </a:prstGeom>
        </p:spPr>
      </p:pic>
    </p:spTree>
    <p:extLst>
      <p:ext uri="{BB962C8B-B14F-4D97-AF65-F5344CB8AC3E}">
        <p14:creationId xmlns:p14="http://schemas.microsoft.com/office/powerpoint/2010/main" val="793358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4607DC1-43A5-004E-A99C-DF4FFCE7AD04}"/>
              </a:ext>
            </a:extLst>
          </p:cNvPr>
          <p:cNvSpPr txBox="1"/>
          <p:nvPr/>
        </p:nvSpPr>
        <p:spPr>
          <a:xfrm>
            <a:off x="556091" y="595304"/>
            <a:ext cx="9204358" cy="76944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400" b="1" dirty="0">
                <a:solidFill>
                  <a:schemeClr val="bg1">
                    <a:lumMod val="95000"/>
                  </a:schemeClr>
                </a:solidFill>
                <a:cs typeface="Poppins SemiBold" panose="02000000000000000000" pitchFamily="2" charset="77"/>
              </a:rPr>
              <a:t>Explaining Social Prescribing</a:t>
            </a:r>
          </a:p>
        </p:txBody>
      </p:sp>
      <p:grpSp>
        <p:nvGrpSpPr>
          <p:cNvPr id="2" name="Group 1">
            <a:extLst>
              <a:ext uri="{FF2B5EF4-FFF2-40B4-BE49-F238E27FC236}">
                <a16:creationId xmlns:a16="http://schemas.microsoft.com/office/drawing/2014/main" id="{2C8F5275-5BAC-2241-B6D0-383C51C20428}"/>
              </a:ext>
            </a:extLst>
          </p:cNvPr>
          <p:cNvGrpSpPr/>
          <p:nvPr/>
        </p:nvGrpSpPr>
        <p:grpSpPr>
          <a:xfrm>
            <a:off x="706115" y="1655495"/>
            <a:ext cx="10661797" cy="4158283"/>
            <a:chOff x="539750" y="1241621"/>
            <a:chExt cx="8084828" cy="3303924"/>
          </a:xfrm>
        </p:grpSpPr>
        <p:sp>
          <p:nvSpPr>
            <p:cNvPr id="12" name="Round Diagonal Corner of Rectangle 11">
              <a:extLst>
                <a:ext uri="{FF2B5EF4-FFF2-40B4-BE49-F238E27FC236}">
                  <a16:creationId xmlns:a16="http://schemas.microsoft.com/office/drawing/2014/main" id="{9A2AEE09-EF03-E540-8FE6-424CDD585968}"/>
                </a:ext>
              </a:extLst>
            </p:cNvPr>
            <p:cNvSpPr/>
            <p:nvPr/>
          </p:nvSpPr>
          <p:spPr>
            <a:xfrm>
              <a:off x="539751" y="1241621"/>
              <a:ext cx="2519891" cy="1511700"/>
            </a:xfrm>
            <a:prstGeom prst="round2DiagRect">
              <a:avLst>
                <a:gd name="adj1" fmla="val 0"/>
                <a:gd name="adj2" fmla="val 12843"/>
              </a:avLst>
            </a:prstGeom>
            <a:solidFill>
              <a:schemeClr val="bg1"/>
            </a:solidFill>
            <a:ln>
              <a:noFill/>
            </a:ln>
            <a:effectLst>
              <a:outerShdw dist="101600" dir="3000000" sx="101000" sy="101000" algn="ctr" rotWithShape="0">
                <a:srgbClr val="9900FF"/>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000" dirty="0">
                  <a:solidFill>
                    <a:srgbClr val="004069"/>
                  </a:solidFill>
                  <a:cs typeface="Poppins" panose="02000000000000000000" pitchFamily="2" charset="77"/>
                  <a:hlinkClick r:id="rId3" action="ppaction://hlinksldjump" tooltip="What is Social Prescribing?"/>
                </a:rPr>
                <a:t>What is Social Prescribing?</a:t>
              </a:r>
              <a:endParaRPr lang="en-US" sz="2000" dirty="0">
                <a:solidFill>
                  <a:srgbClr val="004069"/>
                </a:solidFill>
                <a:effectLst>
                  <a:outerShdw blurRad="762000" dist="50800" dir="14100000" sx="130000" sy="130000" algn="ctr" rotWithShape="0">
                    <a:schemeClr val="accent1">
                      <a:alpha val="20000"/>
                    </a:schemeClr>
                  </a:outerShdw>
                </a:effectLst>
                <a:cs typeface="Poppins" panose="02000000000000000000" pitchFamily="2" charset="77"/>
              </a:endParaRPr>
            </a:p>
          </p:txBody>
        </p:sp>
        <p:sp>
          <p:nvSpPr>
            <p:cNvPr id="13" name="Round Diagonal Corner of Rectangle 12">
              <a:extLst>
                <a:ext uri="{FF2B5EF4-FFF2-40B4-BE49-F238E27FC236}">
                  <a16:creationId xmlns:a16="http://schemas.microsoft.com/office/drawing/2014/main" id="{57A2B713-88B1-B54E-87E8-E1D94438CE29}"/>
                </a:ext>
              </a:extLst>
            </p:cNvPr>
            <p:cNvSpPr/>
            <p:nvPr/>
          </p:nvSpPr>
          <p:spPr>
            <a:xfrm>
              <a:off x="539750" y="3033844"/>
              <a:ext cx="2519891" cy="1511700"/>
            </a:xfrm>
            <a:prstGeom prst="round2DiagRect">
              <a:avLst>
                <a:gd name="adj1" fmla="val 0"/>
                <a:gd name="adj2" fmla="val 12843"/>
              </a:avLst>
            </a:prstGeom>
            <a:solidFill>
              <a:schemeClr val="bg1"/>
            </a:solidFill>
            <a:ln>
              <a:noFill/>
            </a:ln>
            <a:effectLst>
              <a:outerShdw dist="101600" dir="3000000" sx="101000" sy="101000" algn="ctr" rotWithShape="0">
                <a:srgbClr val="9900FF"/>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000" dirty="0">
                  <a:solidFill>
                    <a:srgbClr val="004069"/>
                  </a:solidFill>
                  <a:cs typeface="Poppins" panose="02000000000000000000" pitchFamily="2" charset="77"/>
                  <a:hlinkClick r:id="rId4" action="ppaction://hlinksldjump"/>
                </a:rPr>
                <a:t>Social Prescribing Roles and Personalised care</a:t>
              </a:r>
              <a:endParaRPr lang="en-GB" sz="2000" dirty="0">
                <a:solidFill>
                  <a:srgbClr val="004069"/>
                </a:solidFill>
                <a:cs typeface="Poppins" panose="02000000000000000000" pitchFamily="2" charset="77"/>
              </a:endParaRPr>
            </a:p>
          </p:txBody>
        </p:sp>
        <p:sp>
          <p:nvSpPr>
            <p:cNvPr id="14" name="Round Diagonal Corner of Rectangle 13">
              <a:extLst>
                <a:ext uri="{FF2B5EF4-FFF2-40B4-BE49-F238E27FC236}">
                  <a16:creationId xmlns:a16="http://schemas.microsoft.com/office/drawing/2014/main" id="{AD200DB6-772C-A448-82C0-F0ECCC80FC93}"/>
                </a:ext>
              </a:extLst>
            </p:cNvPr>
            <p:cNvSpPr/>
            <p:nvPr/>
          </p:nvSpPr>
          <p:spPr>
            <a:xfrm>
              <a:off x="3322219" y="1241621"/>
              <a:ext cx="2519891" cy="1511700"/>
            </a:xfrm>
            <a:prstGeom prst="round2DiagRect">
              <a:avLst>
                <a:gd name="adj1" fmla="val 0"/>
                <a:gd name="adj2" fmla="val 12843"/>
              </a:avLst>
            </a:prstGeom>
            <a:solidFill>
              <a:schemeClr val="bg1"/>
            </a:solidFill>
            <a:ln>
              <a:noFill/>
            </a:ln>
            <a:effectLst>
              <a:outerShdw dist="101600" dir="3000000" sx="101000" sy="101000" algn="ctr" rotWithShape="0">
                <a:srgbClr val="9900FF"/>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000" dirty="0">
                  <a:solidFill>
                    <a:srgbClr val="004069"/>
                  </a:solidFill>
                  <a:cs typeface="Poppins" panose="02000000000000000000" pitchFamily="2" charset="77"/>
                  <a:hlinkClick r:id="rId5" action="ppaction://hlinksldjump"/>
                </a:rPr>
                <a:t>Why is Social Prescribing important?</a:t>
              </a:r>
              <a:endParaRPr lang="en-GB" sz="2000" dirty="0">
                <a:solidFill>
                  <a:srgbClr val="004069"/>
                </a:solidFill>
                <a:cs typeface="Poppins" panose="02000000000000000000" pitchFamily="2" charset="77"/>
              </a:endParaRPr>
            </a:p>
          </p:txBody>
        </p:sp>
        <p:sp>
          <p:nvSpPr>
            <p:cNvPr id="15" name="Round Diagonal Corner of Rectangle 14">
              <a:extLst>
                <a:ext uri="{FF2B5EF4-FFF2-40B4-BE49-F238E27FC236}">
                  <a16:creationId xmlns:a16="http://schemas.microsoft.com/office/drawing/2014/main" id="{15C48175-7B4D-524E-ACDE-CFF48E190B40}"/>
                </a:ext>
              </a:extLst>
            </p:cNvPr>
            <p:cNvSpPr/>
            <p:nvPr/>
          </p:nvSpPr>
          <p:spPr>
            <a:xfrm>
              <a:off x="3322219" y="3033845"/>
              <a:ext cx="2519891" cy="1511700"/>
            </a:xfrm>
            <a:prstGeom prst="round2DiagRect">
              <a:avLst>
                <a:gd name="adj1" fmla="val 0"/>
                <a:gd name="adj2" fmla="val 12843"/>
              </a:avLst>
            </a:prstGeom>
            <a:solidFill>
              <a:schemeClr val="bg1"/>
            </a:solidFill>
            <a:ln>
              <a:noFill/>
            </a:ln>
            <a:effectLst>
              <a:outerShdw dist="101600" dir="3000000" sx="101000" sy="101000" algn="ctr" rotWithShape="0">
                <a:srgbClr val="9900FF"/>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000" dirty="0">
                  <a:solidFill>
                    <a:srgbClr val="004069"/>
                  </a:solidFill>
                  <a:cs typeface="Poppins" panose="02000000000000000000" pitchFamily="2" charset="77"/>
                  <a:hlinkClick r:id="rId6" action="ppaction://hlinksldjump"/>
                </a:rPr>
                <a:t>Social Prescribing and Physical Activity</a:t>
              </a:r>
              <a:endParaRPr lang="en-GB" sz="2000" dirty="0">
                <a:solidFill>
                  <a:srgbClr val="004069"/>
                </a:solidFill>
                <a:cs typeface="Poppins" panose="02000000000000000000" pitchFamily="2" charset="77"/>
              </a:endParaRPr>
            </a:p>
          </p:txBody>
        </p:sp>
        <p:sp>
          <p:nvSpPr>
            <p:cNvPr id="16" name="Round Diagonal Corner of Rectangle 15">
              <a:extLst>
                <a:ext uri="{FF2B5EF4-FFF2-40B4-BE49-F238E27FC236}">
                  <a16:creationId xmlns:a16="http://schemas.microsoft.com/office/drawing/2014/main" id="{15458CEB-CA00-B445-A462-2003B86AEADF}"/>
                </a:ext>
              </a:extLst>
            </p:cNvPr>
            <p:cNvSpPr/>
            <p:nvPr/>
          </p:nvSpPr>
          <p:spPr>
            <a:xfrm>
              <a:off x="6104687" y="1267957"/>
              <a:ext cx="2519891" cy="1511700"/>
            </a:xfrm>
            <a:prstGeom prst="round2DiagRect">
              <a:avLst>
                <a:gd name="adj1" fmla="val 0"/>
                <a:gd name="adj2" fmla="val 12843"/>
              </a:avLst>
            </a:prstGeom>
            <a:solidFill>
              <a:schemeClr val="bg1"/>
            </a:solidFill>
            <a:ln>
              <a:noFill/>
            </a:ln>
            <a:effectLst>
              <a:outerShdw dist="101600" dir="3000000" sx="101000" sy="101000" algn="ctr" rotWithShape="0">
                <a:srgbClr val="9900FF"/>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2"/>
                  </a:solidFill>
                  <a:cs typeface="Poppins" panose="02000000000000000000" pitchFamily="2" charset="77"/>
                  <a:hlinkClick r:id="rId7" action="ppaction://hlinksldjump"/>
                </a:rPr>
                <a:t>National Academy for Social Prescribing (NASP)</a:t>
              </a:r>
              <a:endParaRPr lang="en-GB" sz="2000" dirty="0">
                <a:solidFill>
                  <a:schemeClr val="tx2"/>
                </a:solidFill>
                <a:cs typeface="Poppins" panose="02000000000000000000" pitchFamily="2" charset="77"/>
              </a:endParaRPr>
            </a:p>
          </p:txBody>
        </p:sp>
        <p:sp>
          <p:nvSpPr>
            <p:cNvPr id="17" name="Round Diagonal Corner of Rectangle 16">
              <a:extLst>
                <a:ext uri="{FF2B5EF4-FFF2-40B4-BE49-F238E27FC236}">
                  <a16:creationId xmlns:a16="http://schemas.microsoft.com/office/drawing/2014/main" id="{07484612-5F1A-2349-97A9-71D8EE8F1090}"/>
                </a:ext>
              </a:extLst>
            </p:cNvPr>
            <p:cNvSpPr/>
            <p:nvPr/>
          </p:nvSpPr>
          <p:spPr>
            <a:xfrm>
              <a:off x="6104687" y="3033845"/>
              <a:ext cx="2519891" cy="1511700"/>
            </a:xfrm>
            <a:prstGeom prst="round2DiagRect">
              <a:avLst>
                <a:gd name="adj1" fmla="val 0"/>
                <a:gd name="adj2" fmla="val 12843"/>
              </a:avLst>
            </a:prstGeom>
            <a:solidFill>
              <a:schemeClr val="bg1"/>
            </a:solidFill>
            <a:ln>
              <a:noFill/>
            </a:ln>
            <a:effectLst>
              <a:outerShdw dist="101600" dir="3000000" sx="101000" sy="101000" algn="ctr" rotWithShape="0">
                <a:srgbClr val="9900FF"/>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000" dirty="0">
                  <a:solidFill>
                    <a:srgbClr val="004069"/>
                  </a:solidFill>
                  <a:cs typeface="Poppins" panose="02000000000000000000" pitchFamily="2" charset="77"/>
                  <a:hlinkClick r:id="rId8" action="ppaction://hlinksldjump"/>
                </a:rPr>
                <a:t>NHS Infrastructure – Integrated Care Systems</a:t>
              </a:r>
              <a:endParaRPr lang="en-GB" sz="2000" dirty="0">
                <a:solidFill>
                  <a:srgbClr val="004069"/>
                </a:solidFill>
                <a:cs typeface="Poppins" panose="02000000000000000000" pitchFamily="2" charset="77"/>
              </a:endParaRPr>
            </a:p>
          </p:txBody>
        </p:sp>
      </p:grpSp>
      <p:sp>
        <p:nvSpPr>
          <p:cNvPr id="4" name="Action Button: Go Home 3">
            <a:hlinkClick r:id="" action="ppaction://hlinkshowjump?jump=firstslide" highlightClick="1"/>
            <a:extLst>
              <a:ext uri="{FF2B5EF4-FFF2-40B4-BE49-F238E27FC236}">
                <a16:creationId xmlns:a16="http://schemas.microsoft.com/office/drawing/2014/main" id="{B00835F3-9F21-8508-2235-BD1545BE9DD4}"/>
              </a:ext>
            </a:extLst>
          </p:cNvPr>
          <p:cNvSpPr/>
          <p:nvPr/>
        </p:nvSpPr>
        <p:spPr>
          <a:xfrm>
            <a:off x="11367911" y="6081030"/>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Go Back or Previous 4">
            <a:hlinkClick r:id="" action="ppaction://hlinkshowjump?jump=firstslide" highlightClick="1"/>
            <a:extLst>
              <a:ext uri="{FF2B5EF4-FFF2-40B4-BE49-F238E27FC236}">
                <a16:creationId xmlns:a16="http://schemas.microsoft.com/office/drawing/2014/main" id="{8186FED5-92E2-37B3-CCA6-D024A0E7C9D3}"/>
              </a:ext>
            </a:extLst>
          </p:cNvPr>
          <p:cNvSpPr/>
          <p:nvPr/>
        </p:nvSpPr>
        <p:spPr>
          <a:xfrm>
            <a:off x="10524625" y="6081030"/>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914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0F107B1-CBA5-304C-A1ED-91AFE9E917B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8432"/>
          <a:stretch/>
        </p:blipFill>
        <p:spPr>
          <a:xfrm flipH="1">
            <a:off x="4436965" y="-6984"/>
            <a:ext cx="7755035" cy="6864984"/>
          </a:xfrm>
          <a:prstGeom prst="rect">
            <a:avLst/>
          </a:prstGeom>
        </p:spPr>
      </p:pic>
      <p:sp>
        <p:nvSpPr>
          <p:cNvPr id="16" name="Title 2">
            <a:extLst>
              <a:ext uri="{FF2B5EF4-FFF2-40B4-BE49-F238E27FC236}">
                <a16:creationId xmlns:a16="http://schemas.microsoft.com/office/drawing/2014/main" id="{AAF98059-E6C7-2445-8BCD-21016CE2BCB0}"/>
              </a:ext>
            </a:extLst>
          </p:cNvPr>
          <p:cNvSpPr txBox="1">
            <a:spLocks/>
          </p:cNvSpPr>
          <p:nvPr/>
        </p:nvSpPr>
        <p:spPr>
          <a:xfrm>
            <a:off x="7426091" y="2244551"/>
            <a:ext cx="3840143" cy="2538375"/>
          </a:xfrm>
          <a:prstGeom prst="rect">
            <a:avLst/>
          </a:prstGeom>
        </p:spPr>
        <p:txBody>
          <a:bodyPr vert="horz" wrap="square"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147"/>
              </a:lnSpc>
            </a:pPr>
            <a:r>
              <a:rPr lang="en-US" sz="2667" b="0" dirty="0">
                <a:solidFill>
                  <a:schemeClr val="bg1"/>
                </a:solidFill>
                <a:latin typeface="Poppins Light" pitchFamily="2" charset="77"/>
                <a:cs typeface="Poppins Light" pitchFamily="2" charset="77"/>
              </a:rPr>
              <a:t>. </a:t>
            </a:r>
          </a:p>
        </p:txBody>
      </p:sp>
      <p:sp>
        <p:nvSpPr>
          <p:cNvPr id="4" name="TextBox 3">
            <a:extLst>
              <a:ext uri="{FF2B5EF4-FFF2-40B4-BE49-F238E27FC236}">
                <a16:creationId xmlns:a16="http://schemas.microsoft.com/office/drawing/2014/main" id="{F63E0289-78D4-EF64-9AB6-7512AB81D8F1}"/>
              </a:ext>
            </a:extLst>
          </p:cNvPr>
          <p:cNvSpPr txBox="1"/>
          <p:nvPr/>
        </p:nvSpPr>
        <p:spPr>
          <a:xfrm>
            <a:off x="227543" y="259772"/>
            <a:ext cx="5642214" cy="646331"/>
          </a:xfrm>
          <a:prstGeom prst="rect">
            <a:avLst/>
          </a:prstGeom>
          <a:noFill/>
        </p:spPr>
        <p:txBody>
          <a:bodyPr wrap="square">
            <a:spAutoFit/>
          </a:bodyPr>
          <a:lstStyle/>
          <a:p>
            <a:r>
              <a:rPr lang="en-GB" sz="3600" b="1" dirty="0">
                <a:solidFill>
                  <a:srgbClr val="002060"/>
                </a:solidFill>
                <a:ea typeface="+mn-ea"/>
                <a:cs typeface="Poppins SemiBold" panose="02000000000000000000" pitchFamily="2" charset="77"/>
              </a:rPr>
              <a:t>What is Social Prescribing? </a:t>
            </a:r>
            <a:endParaRPr lang="en-GB" sz="3600" dirty="0">
              <a:solidFill>
                <a:srgbClr val="002060"/>
              </a:solidFill>
            </a:endParaRPr>
          </a:p>
        </p:txBody>
      </p:sp>
      <p:sp>
        <p:nvSpPr>
          <p:cNvPr id="6" name="TextBox 5">
            <a:extLst>
              <a:ext uri="{FF2B5EF4-FFF2-40B4-BE49-F238E27FC236}">
                <a16:creationId xmlns:a16="http://schemas.microsoft.com/office/drawing/2014/main" id="{3DB150ED-F5D9-EB73-A643-7BEE41969F75}"/>
              </a:ext>
            </a:extLst>
          </p:cNvPr>
          <p:cNvSpPr txBox="1"/>
          <p:nvPr/>
        </p:nvSpPr>
        <p:spPr>
          <a:xfrm>
            <a:off x="5989961" y="906103"/>
            <a:ext cx="6057606" cy="4955203"/>
          </a:xfrm>
          <a:prstGeom prst="rect">
            <a:avLst/>
          </a:prstGeom>
          <a:noFill/>
        </p:spPr>
        <p:txBody>
          <a:bodyPr wrap="square">
            <a:spAutoFit/>
          </a:bodyPr>
          <a:lstStyle/>
          <a:p>
            <a:r>
              <a:rPr lang="en-US" sz="2000" dirty="0">
                <a:solidFill>
                  <a:schemeClr val="bg1"/>
                </a:solidFill>
                <a:cs typeface="Poppins" panose="00000500000000000000" pitchFamily="2" charset="0"/>
              </a:rPr>
              <a:t>‘A</a:t>
            </a:r>
            <a:r>
              <a:rPr lang="en-US" sz="2000" b="0" i="0" dirty="0">
                <a:solidFill>
                  <a:schemeClr val="bg1"/>
                </a:solidFill>
                <a:effectLst/>
                <a:cs typeface="Poppins" panose="00000500000000000000" pitchFamily="2" charset="0"/>
              </a:rPr>
              <a:t>n approach that connects people to activities, groups, and services in their community to meet the practical, social and emotional needs that affect their health and wellbeing’ </a:t>
            </a:r>
            <a:r>
              <a:rPr lang="en-US" sz="2000" b="0" i="0" dirty="0">
                <a:solidFill>
                  <a:schemeClr val="tx2"/>
                </a:solidFill>
                <a:effectLst/>
                <a:cs typeface="Poppins" panose="00000500000000000000" pitchFamily="2" charset="0"/>
              </a:rPr>
              <a:t>(</a:t>
            </a:r>
            <a:r>
              <a:rPr lang="en-GB" sz="2000" dirty="0">
                <a:solidFill>
                  <a:schemeClr val="tx2"/>
                </a:solidFill>
                <a:cs typeface="Poppins" panose="00000500000000000000" pitchFamily="2" charset="0"/>
                <a:hlinkClick r:id="rId5" tooltip="NHS England">
                  <a:extLst>
                    <a:ext uri="{A12FA001-AC4F-418D-AE19-62706E023703}">
                      <ahyp:hlinkClr xmlns:ahyp="http://schemas.microsoft.com/office/drawing/2018/hyperlinkcolor" xmlns="" val="tx"/>
                    </a:ext>
                  </a:extLst>
                </a:hlinkClick>
              </a:rPr>
              <a:t>NHS England</a:t>
            </a:r>
            <a:r>
              <a:rPr lang="en-GB" sz="2000" dirty="0">
                <a:solidFill>
                  <a:schemeClr val="tx2"/>
                </a:solidFill>
                <a:cs typeface="Poppins" panose="00000500000000000000" pitchFamily="2" charset="0"/>
              </a:rPr>
              <a:t>)</a:t>
            </a:r>
          </a:p>
          <a:p>
            <a:endParaRPr lang="en-GB" sz="2000" dirty="0">
              <a:solidFill>
                <a:schemeClr val="bg1"/>
              </a:solidFill>
              <a:cs typeface="Poppins" panose="00000500000000000000" pitchFamily="2" charset="0"/>
            </a:endParaRPr>
          </a:p>
          <a:p>
            <a:r>
              <a:rPr lang="en-US" sz="2000" b="0" i="0" dirty="0">
                <a:solidFill>
                  <a:schemeClr val="bg1"/>
                </a:solidFill>
                <a:effectLst/>
                <a:cs typeface="Poppins" panose="00000500000000000000" pitchFamily="2" charset="0"/>
              </a:rPr>
              <a:t>‘A</a:t>
            </a:r>
            <a:r>
              <a:rPr lang="en-US" sz="2000" dirty="0">
                <a:solidFill>
                  <a:schemeClr val="bg1"/>
                </a:solidFill>
                <a:cs typeface="Poppins" panose="00000500000000000000" pitchFamily="2" charset="0"/>
              </a:rPr>
              <a:t> way of actively connecting people to activities, information and resources to help address an unmet health and wellbeing need or risk’ </a:t>
            </a:r>
            <a:r>
              <a:rPr lang="en-US" sz="2000" b="0" i="0" dirty="0">
                <a:solidFill>
                  <a:schemeClr val="tx2"/>
                </a:solidFill>
                <a:effectLst/>
                <a:cs typeface="Poppins" panose="00000500000000000000" pitchFamily="2" charset="0"/>
              </a:rPr>
              <a:t>(</a:t>
            </a:r>
            <a:r>
              <a:rPr lang="en-GB" sz="2000" dirty="0">
                <a:solidFill>
                  <a:schemeClr val="tx2"/>
                </a:solidFill>
                <a:cs typeface="Poppins" panose="00000500000000000000" pitchFamily="2" charset="0"/>
                <a:hlinkClick r:id="rId6" tooltip="NASP website">
                  <a:extLst>
                    <a:ext uri="{A12FA001-AC4F-418D-AE19-62706E023703}">
                      <ahyp:hlinkClr xmlns:ahyp="http://schemas.microsoft.com/office/drawing/2018/hyperlinkcolor" xmlns="" val="tx"/>
                    </a:ext>
                  </a:extLst>
                </a:hlinkClick>
              </a:rPr>
              <a:t>National Academy for Social Prescribing)</a:t>
            </a:r>
            <a:endParaRPr lang="en-GB" sz="2000" dirty="0">
              <a:solidFill>
                <a:schemeClr val="tx2"/>
              </a:solidFill>
              <a:cs typeface="Poppins" panose="00000500000000000000" pitchFamily="2" charset="0"/>
            </a:endParaRPr>
          </a:p>
          <a:p>
            <a:pPr marL="0" indent="0">
              <a:buNone/>
            </a:pPr>
            <a:endParaRPr lang="en-GB" sz="2000" dirty="0">
              <a:solidFill>
                <a:schemeClr val="bg1"/>
              </a:solidFill>
              <a:cs typeface="Poppins" panose="00000500000000000000" pitchFamily="2" charset="0"/>
            </a:endParaRPr>
          </a:p>
          <a:p>
            <a:r>
              <a:rPr lang="en-GB" sz="2000" dirty="0">
                <a:solidFill>
                  <a:schemeClr val="bg1"/>
                </a:solidFill>
                <a:effectLst/>
                <a:ea typeface="Calibri" panose="020F0502020204030204" pitchFamily="34" charset="0"/>
                <a:cs typeface="Poppins" panose="00000500000000000000" pitchFamily="2" charset="0"/>
              </a:rPr>
              <a:t>‘A means of enabling health professionals to refer people to a range of local, non-clinical services’ </a:t>
            </a:r>
            <a:r>
              <a:rPr lang="en-GB" sz="2000" dirty="0">
                <a:solidFill>
                  <a:schemeClr val="tx2"/>
                </a:solidFill>
                <a:effectLst/>
                <a:ea typeface="Calibri" panose="020F0502020204030204" pitchFamily="34" charset="0"/>
                <a:cs typeface="Poppins" panose="00000500000000000000" pitchFamily="2" charset="0"/>
              </a:rPr>
              <a:t>(</a:t>
            </a:r>
            <a:r>
              <a:rPr lang="en-GB" sz="2000" u="sng" dirty="0">
                <a:solidFill>
                  <a:schemeClr val="tx2"/>
                </a:solidFill>
                <a:effectLst/>
                <a:ea typeface="Calibri" panose="020F0502020204030204" pitchFamily="34" charset="0"/>
                <a:cs typeface="Poppins" panose="00000500000000000000" pitchFamily="2" charset="0"/>
                <a:hlinkClick r:id="rId7" tooltip="Kings Fund">
                  <a:extLst>
                    <a:ext uri="{A12FA001-AC4F-418D-AE19-62706E023703}">
                      <ahyp:hlinkClr xmlns:ahyp="http://schemas.microsoft.com/office/drawing/2018/hyperlinkcolor" xmlns="" val="tx"/>
                    </a:ext>
                  </a:extLst>
                </a:hlinkClick>
              </a:rPr>
              <a:t>Kings Fund</a:t>
            </a:r>
            <a:r>
              <a:rPr lang="en-GB" sz="2000" dirty="0">
                <a:solidFill>
                  <a:schemeClr val="tx2"/>
                </a:solidFill>
                <a:effectLst/>
                <a:ea typeface="Calibri" panose="020F0502020204030204" pitchFamily="34" charset="0"/>
                <a:cs typeface="Poppins" panose="00000500000000000000" pitchFamily="2" charset="0"/>
              </a:rPr>
              <a:t>)</a:t>
            </a:r>
          </a:p>
          <a:p>
            <a:endParaRPr lang="en-GB" dirty="0">
              <a:solidFill>
                <a:schemeClr val="tx2"/>
              </a:solidFill>
              <a:ea typeface="Calibri" panose="020F0502020204030204" pitchFamily="34" charset="0"/>
              <a:cs typeface="Poppins" panose="00000500000000000000" pitchFamily="2" charset="0"/>
            </a:endParaRPr>
          </a:p>
          <a:p>
            <a:r>
              <a:rPr lang="en-GB" sz="2000" dirty="0">
                <a:solidFill>
                  <a:schemeClr val="bg1"/>
                </a:solidFill>
                <a:ea typeface="Calibri" panose="020F0502020204030204" pitchFamily="34" charset="0"/>
                <a:cs typeface="Poppins" panose="00000500000000000000" pitchFamily="2" charset="0"/>
              </a:rPr>
              <a:t>Further reading linked to ‘What is Social Prescribing’ found here</a:t>
            </a:r>
          </a:p>
          <a:p>
            <a:endParaRPr lang="en-GB" dirty="0">
              <a:solidFill>
                <a:schemeClr val="bg1"/>
              </a:solidFill>
              <a:effectLst/>
              <a:ea typeface="Calibri" panose="020F0502020204030204" pitchFamily="34" charset="0"/>
              <a:cs typeface="Poppins" panose="00000500000000000000" pitchFamily="2" charset="0"/>
            </a:endParaRPr>
          </a:p>
        </p:txBody>
      </p:sp>
      <p:sp>
        <p:nvSpPr>
          <p:cNvPr id="8" name="Action Button: Go Home 7">
            <a:hlinkClick r:id="" action="ppaction://hlinkshowjump?jump=firstslide" highlightClick="1"/>
            <a:extLst>
              <a:ext uri="{FF2B5EF4-FFF2-40B4-BE49-F238E27FC236}">
                <a16:creationId xmlns:a16="http://schemas.microsoft.com/office/drawing/2014/main" id="{CA7F24DB-A5D1-0A3F-DE73-B3C47D5DDA25}"/>
              </a:ext>
            </a:extLst>
          </p:cNvPr>
          <p:cNvSpPr/>
          <p:nvPr/>
        </p:nvSpPr>
        <p:spPr>
          <a:xfrm>
            <a:off x="11367911" y="6081030"/>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Go Back or Previous 9">
            <a:hlinkClick r:id="rId8" action="ppaction://hlinksldjump" highlightClick="1"/>
            <a:extLst>
              <a:ext uri="{FF2B5EF4-FFF2-40B4-BE49-F238E27FC236}">
                <a16:creationId xmlns:a16="http://schemas.microsoft.com/office/drawing/2014/main" id="{0CCA7690-0C82-3859-41D8-2126558AE2D6}"/>
              </a:ext>
            </a:extLst>
          </p:cNvPr>
          <p:cNvSpPr/>
          <p:nvPr/>
        </p:nvSpPr>
        <p:spPr>
          <a:xfrm>
            <a:off x="10524625" y="6081030"/>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Social prescribing: applying All Our Health - GOV.UK">
            <a:extLst>
              <a:ext uri="{FF2B5EF4-FFF2-40B4-BE49-F238E27FC236}">
                <a16:creationId xmlns:a16="http://schemas.microsoft.com/office/drawing/2014/main" id="{6B8B49EF-61AD-F7F5-45B6-33B38D18C7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433" y="1716253"/>
            <a:ext cx="5392455" cy="359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99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647700" y="452507"/>
            <a:ext cx="11249025" cy="508895"/>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400" dirty="0">
                <a:cs typeface="Poppins SemiBold" panose="02000000000000000000" pitchFamily="2" charset="77"/>
              </a:rPr>
              <a:t>Why is Social Prescribing important? </a:t>
            </a:r>
          </a:p>
        </p:txBody>
      </p:sp>
      <p:sp>
        <p:nvSpPr>
          <p:cNvPr id="9" name="Round Diagonal Corner of Rectangle 8">
            <a:extLst>
              <a:ext uri="{FF2B5EF4-FFF2-40B4-BE49-F238E27FC236}">
                <a16:creationId xmlns:a16="http://schemas.microsoft.com/office/drawing/2014/main" id="{770D0E42-C780-E74D-BE22-4438C04A777B}"/>
              </a:ext>
            </a:extLst>
          </p:cNvPr>
          <p:cNvSpPr/>
          <p:nvPr/>
        </p:nvSpPr>
        <p:spPr>
          <a:xfrm>
            <a:off x="6660736" y="1457878"/>
            <a:ext cx="4949561" cy="4267200"/>
          </a:xfrm>
          <a:prstGeom prst="round2DiagRect">
            <a:avLst>
              <a:gd name="adj1" fmla="val 0"/>
              <a:gd name="adj2" fmla="val 12843"/>
            </a:avLst>
          </a:prstGeom>
          <a:solidFill>
            <a:schemeClr val="accent2"/>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432000" tIns="432000" rIns="432000" rtlCol="0" anchor="t"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2800" dirty="0">
              <a:effectLst>
                <a:outerShdw blurRad="762000" dist="50800" dir="14100000" sx="130000" sy="130000" algn="ctr" rotWithShape="0">
                  <a:schemeClr val="accent1">
                    <a:alpha val="20000"/>
                  </a:schemeClr>
                </a:outerShdw>
              </a:effectLst>
              <a:latin typeface="Poppins Light" pitchFamily="2" charset="77"/>
            </a:endParaRPr>
          </a:p>
        </p:txBody>
      </p:sp>
      <p:sp>
        <p:nvSpPr>
          <p:cNvPr id="13" name="TextBox 12">
            <a:extLst>
              <a:ext uri="{FF2B5EF4-FFF2-40B4-BE49-F238E27FC236}">
                <a16:creationId xmlns:a16="http://schemas.microsoft.com/office/drawing/2014/main" id="{DBD52859-566A-154D-8464-576051942917}"/>
              </a:ext>
            </a:extLst>
          </p:cNvPr>
          <p:cNvSpPr txBox="1"/>
          <p:nvPr/>
        </p:nvSpPr>
        <p:spPr>
          <a:xfrm>
            <a:off x="6718857" y="1699335"/>
            <a:ext cx="583223" cy="209288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2800" i="1" dirty="0">
                <a:solidFill>
                  <a:schemeClr val="bg1"/>
                </a:solidFill>
                <a:latin typeface="Poppins" panose="02000000000000000000" pitchFamily="2" charset="77"/>
                <a:cs typeface="Poppins" panose="02000000000000000000" pitchFamily="2" charset="77"/>
              </a:rPr>
              <a:t>“</a:t>
            </a:r>
          </a:p>
        </p:txBody>
      </p:sp>
      <p:sp>
        <p:nvSpPr>
          <p:cNvPr id="4" name="Rectangle 2">
            <a:extLst>
              <a:ext uri="{FF2B5EF4-FFF2-40B4-BE49-F238E27FC236}">
                <a16:creationId xmlns:a16="http://schemas.microsoft.com/office/drawing/2014/main" id="{A57689C1-EE70-25C7-6ED0-D4B2A088CF49}"/>
              </a:ext>
            </a:extLst>
          </p:cNvPr>
          <p:cNvSpPr>
            <a:spLocks noChangeArrowheads="1"/>
          </p:cNvSpPr>
          <p:nvPr/>
        </p:nvSpPr>
        <p:spPr bwMode="auto">
          <a:xfrm rot="10800000" flipV="1">
            <a:off x="7204103" y="2414246"/>
            <a:ext cx="446431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chemeClr val="bg1"/>
                </a:solidFill>
                <a:latin typeface="+mn-lt"/>
                <a:cs typeface="Poppins" panose="00000500000000000000" pitchFamily="2" charset="0"/>
              </a:rPr>
              <a:t>‘</a:t>
            </a:r>
            <a:r>
              <a:rPr kumimoji="0" lang="en-US" altLang="en-US" sz="1600" b="1" i="0" u="none" strike="noStrike" cap="none" normalizeH="0" baseline="0" dirty="0">
                <a:ln>
                  <a:noFill/>
                </a:ln>
                <a:solidFill>
                  <a:schemeClr val="bg1"/>
                </a:solidFill>
                <a:effectLst/>
                <a:latin typeface="+mn-lt"/>
                <a:cs typeface="Poppins" panose="00000500000000000000" pitchFamily="2" charset="0"/>
              </a:rPr>
              <a:t>There is a growing body of evidence that social prescribing reduces pressure on the NHS by directing people to more appropriate services and groups – an evidence summary published by the University of Westminster suggests that where an individual has support through social prescribing, their GP consultations reduce by an average of 28% and A&amp;E attendances by 24%.’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chemeClr val="bg1"/>
              </a:solidFill>
              <a:latin typeface="+mn-lt"/>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mn-lt"/>
                <a:cs typeface="Poppins" panose="00000500000000000000" pitchFamily="2" charset="0"/>
              </a:rPr>
              <a:t>Ref. Social prescribing applying all our health guidance (Gov.uk)</a:t>
            </a:r>
          </a:p>
        </p:txBody>
      </p:sp>
      <p:sp>
        <p:nvSpPr>
          <p:cNvPr id="10" name="Action Button: Go Home 9">
            <a:hlinkClick r:id="" action="ppaction://hlinkshowjump?jump=firstslide" highlightClick="1"/>
            <a:extLst>
              <a:ext uri="{FF2B5EF4-FFF2-40B4-BE49-F238E27FC236}">
                <a16:creationId xmlns:a16="http://schemas.microsoft.com/office/drawing/2014/main" id="{3741980A-1D99-74F0-4E7D-934F66FEB6E7}"/>
              </a:ext>
            </a:extLst>
          </p:cNvPr>
          <p:cNvSpPr/>
          <p:nvPr/>
        </p:nvSpPr>
        <p:spPr>
          <a:xfrm>
            <a:off x="11367911" y="6081030"/>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Go Back or Previous 11">
            <a:hlinkClick r:id="rId3" action="ppaction://hlinksldjump" highlightClick="1"/>
            <a:extLst>
              <a:ext uri="{FF2B5EF4-FFF2-40B4-BE49-F238E27FC236}">
                <a16:creationId xmlns:a16="http://schemas.microsoft.com/office/drawing/2014/main" id="{8196E20F-6FD8-B467-2CC0-7DCFC92EA6C7}"/>
              </a:ext>
            </a:extLst>
          </p:cNvPr>
          <p:cNvSpPr/>
          <p:nvPr/>
        </p:nvSpPr>
        <p:spPr>
          <a:xfrm>
            <a:off x="10524625" y="6081030"/>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10">
            <a:extLst>
              <a:ext uri="{FF2B5EF4-FFF2-40B4-BE49-F238E27FC236}">
                <a16:creationId xmlns:a16="http://schemas.microsoft.com/office/drawing/2014/main" id="{872C2ABD-D82D-0488-3189-5117D4F3F775}"/>
              </a:ext>
            </a:extLst>
          </p:cNvPr>
          <p:cNvSpPr>
            <a:spLocks noGrp="1"/>
          </p:cNvSpPr>
          <p:nvPr>
            <p:ph idx="1"/>
          </p:nvPr>
        </p:nvSpPr>
        <p:spPr>
          <a:xfrm>
            <a:off x="726051" y="1362745"/>
            <a:ext cx="4949561" cy="4715920"/>
          </a:xfrm>
        </p:spPr>
        <p:txBody>
          <a:bodyPr>
            <a:normAutofit fontScale="92500"/>
          </a:bodyPr>
          <a:lstStyle/>
          <a:p>
            <a:pPr marL="342900" indent="-342900">
              <a:buFont typeface="Arial" panose="020B0604020202020204" pitchFamily="34" charset="0"/>
              <a:buChar char="•"/>
            </a:pPr>
            <a:r>
              <a:rPr lang="en-GB" dirty="0"/>
              <a:t>Social Prescribing helps people to receive bespoke non-medical support where and when they need it.</a:t>
            </a:r>
          </a:p>
          <a:p>
            <a:pPr marL="342900" indent="-342900">
              <a:buFont typeface="Arial" panose="020B0604020202020204" pitchFamily="34" charset="0"/>
              <a:buChar char="•"/>
            </a:pPr>
            <a:r>
              <a:rPr lang="en-GB" dirty="0"/>
              <a:t>It takes pressure off the NHS – reduces the need for GP appointments about non-medical issues.</a:t>
            </a:r>
          </a:p>
          <a:p>
            <a:pPr marL="342900" indent="-342900">
              <a:buFont typeface="Arial" panose="020B0604020202020204" pitchFamily="34" charset="0"/>
              <a:buChar char="•"/>
            </a:pPr>
            <a:r>
              <a:rPr lang="en-GB" dirty="0"/>
              <a:t>Social Prescribing tackles some of our most significant health inequalities</a:t>
            </a:r>
          </a:p>
          <a:p>
            <a:pPr marL="342900" indent="-342900">
              <a:buFont typeface="Arial" panose="020B0604020202020204" pitchFamily="34" charset="0"/>
              <a:buChar char="•"/>
            </a:pPr>
            <a:r>
              <a:rPr lang="en-GB" dirty="0"/>
              <a:t> </a:t>
            </a:r>
            <a:r>
              <a:rPr lang="en-GB" sz="1900" dirty="0"/>
              <a:t>With up to one in five GP appointment about wider social needs rather than medical issues, social prescribing can play an important role in integrated care, supporting people waiting for elective care, reducing overprescribing and tackling loneliness.</a:t>
            </a:r>
          </a:p>
          <a:p>
            <a:endParaRPr lang="en-GB" dirty="0"/>
          </a:p>
        </p:txBody>
      </p:sp>
    </p:spTree>
    <p:extLst>
      <p:ext uri="{BB962C8B-B14F-4D97-AF65-F5344CB8AC3E}">
        <p14:creationId xmlns:p14="http://schemas.microsoft.com/office/powerpoint/2010/main" val="1467235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F95359C-FA15-4995-EBBB-9BC1D1C6ABFC}"/>
              </a:ext>
            </a:extLst>
          </p:cNvPr>
          <p:cNvSpPr/>
          <p:nvPr/>
        </p:nvSpPr>
        <p:spPr>
          <a:xfrm>
            <a:off x="8293158" y="317194"/>
            <a:ext cx="3546505" cy="5462821"/>
          </a:xfrm>
          <a:prstGeom prst="roundRect">
            <a:avLst/>
          </a:prstGeom>
          <a:solidFill>
            <a:srgbClr val="43AB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National Academey Social Prescribing (NASP)">
            <a:extLst>
              <a:ext uri="{FF2B5EF4-FFF2-40B4-BE49-F238E27FC236}">
                <a16:creationId xmlns:a16="http://schemas.microsoft.com/office/drawing/2014/main" id="{4C9072CC-C6BB-3F02-3AE9-17EDB1674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74" y="253112"/>
            <a:ext cx="3663018" cy="915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3FC764-1A30-A30F-AD4E-9B25E60E1DA2}"/>
              </a:ext>
            </a:extLst>
          </p:cNvPr>
          <p:cNvSpPr txBox="1"/>
          <p:nvPr/>
        </p:nvSpPr>
        <p:spPr>
          <a:xfrm>
            <a:off x="295925" y="1420504"/>
            <a:ext cx="7600575" cy="1231106"/>
          </a:xfrm>
          <a:prstGeom prst="rect">
            <a:avLst/>
          </a:prstGeom>
          <a:noFill/>
        </p:spPr>
        <p:txBody>
          <a:bodyPr wrap="square">
            <a:spAutoFit/>
          </a:bodyPr>
          <a:lstStyle/>
          <a:p>
            <a:pPr algn="l"/>
            <a:r>
              <a:rPr lang="en-GB" sz="1600" b="1" i="0" dirty="0">
                <a:effectLst/>
              </a:rPr>
              <a:t>Our mission: To help people live the best life they can through social prescribing</a:t>
            </a:r>
          </a:p>
          <a:p>
            <a:pPr algn="l"/>
            <a:endParaRPr lang="en-GB" sz="1600" b="1" i="0" dirty="0">
              <a:effectLst/>
            </a:endParaRPr>
          </a:p>
          <a:p>
            <a:pPr algn="l"/>
            <a:r>
              <a:rPr lang="en-GB" sz="1400" b="0" i="0" dirty="0">
                <a:effectLst/>
              </a:rPr>
              <a:t>Social prescribing works alongside traditional healthcare to resolve issues that contribute to poor health and quality of life. It creates sustainable, supportive networks and relationships. And it connects people to non-medical support. </a:t>
            </a:r>
          </a:p>
        </p:txBody>
      </p:sp>
      <p:sp>
        <p:nvSpPr>
          <p:cNvPr id="5" name="TextBox 4">
            <a:extLst>
              <a:ext uri="{FF2B5EF4-FFF2-40B4-BE49-F238E27FC236}">
                <a16:creationId xmlns:a16="http://schemas.microsoft.com/office/drawing/2014/main" id="{37567B2E-BC12-8A99-AF23-0BE3C8F4FF5B}"/>
              </a:ext>
            </a:extLst>
          </p:cNvPr>
          <p:cNvSpPr txBox="1"/>
          <p:nvPr/>
        </p:nvSpPr>
        <p:spPr>
          <a:xfrm>
            <a:off x="276759" y="2721488"/>
            <a:ext cx="7766168" cy="3631763"/>
          </a:xfrm>
          <a:prstGeom prst="rect">
            <a:avLst/>
          </a:prstGeom>
          <a:noFill/>
        </p:spPr>
        <p:txBody>
          <a:bodyPr wrap="square">
            <a:spAutoFit/>
          </a:bodyPr>
          <a:lstStyle/>
          <a:p>
            <a:pPr algn="l"/>
            <a:r>
              <a:rPr lang="en-GB" sz="1600" b="1" i="0" dirty="0">
                <a:solidFill>
                  <a:srgbClr val="222222"/>
                </a:solidFill>
                <a:effectLst/>
              </a:rPr>
              <a:t>Who</a:t>
            </a:r>
            <a:r>
              <a:rPr lang="en-GB" sz="1600" b="1" dirty="0">
                <a:solidFill>
                  <a:srgbClr val="222222"/>
                </a:solidFill>
              </a:rPr>
              <a:t> are </a:t>
            </a:r>
            <a:r>
              <a:rPr lang="en-GB" sz="1600" b="1" i="0" dirty="0">
                <a:solidFill>
                  <a:srgbClr val="222222"/>
                </a:solidFill>
                <a:effectLst/>
              </a:rPr>
              <a:t>we? </a:t>
            </a:r>
          </a:p>
          <a:p>
            <a:pPr algn="l"/>
            <a:endParaRPr lang="en-GB" sz="1600" b="1" i="0" dirty="0">
              <a:solidFill>
                <a:srgbClr val="222222"/>
              </a:solidFill>
              <a:effectLst/>
            </a:endParaRPr>
          </a:p>
          <a:p>
            <a:pPr algn="l"/>
            <a:r>
              <a:rPr lang="en-GB" sz="1400" b="0" i="0" dirty="0">
                <a:solidFill>
                  <a:srgbClr val="222222"/>
                </a:solidFill>
                <a:effectLst/>
              </a:rPr>
              <a:t>The National Academy for Social Prescribing is a national charity, founded in October 2019.  </a:t>
            </a:r>
          </a:p>
          <a:p>
            <a:pPr algn="l"/>
            <a:r>
              <a:rPr lang="en-GB" sz="1400" b="0" i="0" dirty="0">
                <a:solidFill>
                  <a:srgbClr val="222222"/>
                </a:solidFill>
                <a:effectLst/>
              </a:rPr>
              <a:t>Our goal is to ensure social prescribing thrives across the whole country. We envision a vibrant, innovative, and ambitious movement. One that connects communities and mobilises hundreds of thousands of people. Each with a shared commitment to transforming lives. </a:t>
            </a:r>
            <a:r>
              <a:rPr lang="en-GB" sz="1600" b="0" i="0" dirty="0">
                <a:solidFill>
                  <a:srgbClr val="222222"/>
                </a:solidFill>
                <a:effectLst/>
              </a:rPr>
              <a:t> </a:t>
            </a:r>
          </a:p>
          <a:p>
            <a:pPr algn="l"/>
            <a:endParaRPr lang="en-GB" dirty="0">
              <a:solidFill>
                <a:srgbClr val="222222"/>
              </a:solidFill>
            </a:endParaRPr>
          </a:p>
          <a:p>
            <a:pPr algn="l"/>
            <a:r>
              <a:rPr lang="en-GB" sz="1600" b="1" dirty="0">
                <a:solidFill>
                  <a:srgbClr val="222222"/>
                </a:solidFill>
              </a:rPr>
              <a:t>Social Prescribing and Physical Activity</a:t>
            </a:r>
          </a:p>
          <a:p>
            <a:pPr algn="l"/>
            <a:r>
              <a:rPr lang="en-GB" sz="1600" b="1" dirty="0">
                <a:solidFill>
                  <a:srgbClr val="222222"/>
                </a:solidFill>
              </a:rPr>
              <a:t> </a:t>
            </a:r>
          </a:p>
          <a:p>
            <a:pPr algn="l"/>
            <a:r>
              <a:rPr lang="en-GB" sz="1400" b="0" i="0" dirty="0">
                <a:solidFill>
                  <a:srgbClr val="222222"/>
                </a:solidFill>
                <a:effectLst/>
              </a:rPr>
              <a:t>NASP works with national organisations including Sport England and UK Active. We do this to help connect sport and physical activity providers to the health system. And to support the Government with schemes like </a:t>
            </a:r>
            <a:r>
              <a:rPr lang="en-GB" sz="1400" b="0" i="0" u="sng" dirty="0">
                <a:effectLst/>
                <a:hlinkClick r:id="rId3"/>
              </a:rPr>
              <a:t>Active Travel Social Prescribing Pilots</a:t>
            </a:r>
            <a:r>
              <a:rPr lang="en-GB" sz="1400" b="0" i="0" dirty="0">
                <a:solidFill>
                  <a:srgbClr val="222222"/>
                </a:solidFill>
                <a:effectLst/>
              </a:rPr>
              <a:t>. You can find more guidance, support and research on the  </a:t>
            </a:r>
            <a:r>
              <a:rPr lang="en-GB" sz="1400" b="0" i="0" u="sng" dirty="0">
                <a:effectLst/>
                <a:hlinkClick r:id="rId4"/>
              </a:rPr>
              <a:t>Sport England</a:t>
            </a:r>
            <a:r>
              <a:rPr lang="en-GB" sz="1400" b="0" i="0" dirty="0">
                <a:solidFill>
                  <a:srgbClr val="222222"/>
                </a:solidFill>
                <a:effectLst/>
              </a:rPr>
              <a:t> website.  </a:t>
            </a:r>
            <a:endParaRPr lang="en-GB" sz="1400" dirty="0">
              <a:solidFill>
                <a:srgbClr val="222222"/>
              </a:solidFill>
            </a:endParaRPr>
          </a:p>
          <a:p>
            <a:pPr algn="l"/>
            <a:endParaRPr lang="en-GB" b="0" i="0" dirty="0">
              <a:solidFill>
                <a:srgbClr val="222222"/>
              </a:solidFill>
              <a:effectLst/>
            </a:endParaRPr>
          </a:p>
          <a:p>
            <a:pPr algn="l"/>
            <a:r>
              <a:rPr lang="en-GB" sz="1400" b="0" i="0" dirty="0">
                <a:solidFill>
                  <a:srgbClr val="222222"/>
                </a:solidFill>
                <a:effectLst/>
                <a:hlinkClick r:id="rId5"/>
              </a:rPr>
              <a:t>Webinar: Physical activity and social prescribing</a:t>
            </a:r>
            <a:endParaRPr lang="en-GB" sz="1400" b="0" i="0" dirty="0">
              <a:solidFill>
                <a:srgbClr val="222222"/>
              </a:solidFill>
              <a:effectLst/>
            </a:endParaRPr>
          </a:p>
        </p:txBody>
      </p:sp>
      <p:sp>
        <p:nvSpPr>
          <p:cNvPr id="11" name="TextBox 10">
            <a:extLst>
              <a:ext uri="{FF2B5EF4-FFF2-40B4-BE49-F238E27FC236}">
                <a16:creationId xmlns:a16="http://schemas.microsoft.com/office/drawing/2014/main" id="{3E332052-8669-312F-844A-8419A8A32912}"/>
              </a:ext>
            </a:extLst>
          </p:cNvPr>
          <p:cNvSpPr txBox="1"/>
          <p:nvPr/>
        </p:nvSpPr>
        <p:spPr>
          <a:xfrm>
            <a:off x="8793621" y="603641"/>
            <a:ext cx="2760291" cy="4616648"/>
          </a:xfrm>
          <a:prstGeom prst="rect">
            <a:avLst/>
          </a:prstGeom>
          <a:noFill/>
        </p:spPr>
        <p:txBody>
          <a:bodyPr wrap="square">
            <a:spAutoFit/>
          </a:bodyPr>
          <a:lstStyle/>
          <a:p>
            <a:pPr algn="ctr"/>
            <a:r>
              <a:rPr lang="en-GB" sz="2400" b="1" i="0" dirty="0">
                <a:solidFill>
                  <a:schemeClr val="bg1"/>
                </a:solidFill>
                <a:effectLst/>
              </a:rPr>
              <a:t>Quick Links to NASP</a:t>
            </a:r>
          </a:p>
          <a:p>
            <a:pPr algn="ctr"/>
            <a:endParaRPr lang="en-GB" b="1" dirty="0">
              <a:solidFill>
                <a:schemeClr val="bg1"/>
              </a:solidFill>
            </a:endParaRPr>
          </a:p>
          <a:p>
            <a:pPr algn="ctr"/>
            <a:r>
              <a:rPr lang="en-GB" dirty="0">
                <a:solidFill>
                  <a:schemeClr val="bg1"/>
                </a:solidFill>
                <a:effectLst/>
                <a:hlinkClick r:id="rId6" tooltip="What is Social Prescribing?">
                  <a:extLst>
                    <a:ext uri="{A12FA001-AC4F-418D-AE19-62706E023703}">
                      <ahyp:hlinkClr xmlns:ahyp="http://schemas.microsoft.com/office/drawing/2018/hyperlinkcolor" xmlns="" val="tx"/>
                    </a:ext>
                  </a:extLst>
                </a:hlinkClick>
              </a:rPr>
              <a:t>What is Social Prescribing?</a:t>
            </a:r>
            <a:endParaRPr lang="en-GB" dirty="0">
              <a:solidFill>
                <a:schemeClr val="bg1"/>
              </a:solidFill>
              <a:effectLst/>
            </a:endParaRPr>
          </a:p>
          <a:p>
            <a:pPr algn="ctr"/>
            <a:endParaRPr lang="en-GB" dirty="0">
              <a:solidFill>
                <a:schemeClr val="bg1"/>
              </a:solidFill>
            </a:endParaRPr>
          </a:p>
          <a:p>
            <a:pPr algn="ctr"/>
            <a:r>
              <a:rPr lang="en-GB" dirty="0">
                <a:solidFill>
                  <a:schemeClr val="bg1"/>
                </a:solidFill>
                <a:effectLst/>
                <a:hlinkClick r:id="rId7" tooltip="About us">
                  <a:extLst>
                    <a:ext uri="{A12FA001-AC4F-418D-AE19-62706E023703}">
                      <ahyp:hlinkClr xmlns:ahyp="http://schemas.microsoft.com/office/drawing/2018/hyperlinkcolor" xmlns="" val="tx"/>
                    </a:ext>
                  </a:extLst>
                </a:hlinkClick>
              </a:rPr>
              <a:t>About us</a:t>
            </a:r>
            <a:endParaRPr lang="en-GB" dirty="0">
              <a:solidFill>
                <a:schemeClr val="bg1"/>
              </a:solidFill>
              <a:effectLst/>
            </a:endParaRPr>
          </a:p>
          <a:p>
            <a:pPr algn="ctr"/>
            <a:endParaRPr lang="en-GB" dirty="0">
              <a:solidFill>
                <a:schemeClr val="bg1"/>
              </a:solidFill>
            </a:endParaRPr>
          </a:p>
          <a:p>
            <a:pPr algn="ctr"/>
            <a:r>
              <a:rPr lang="en-GB" dirty="0">
                <a:solidFill>
                  <a:schemeClr val="bg1"/>
                </a:solidFill>
                <a:effectLst/>
                <a:hlinkClick r:id="rId8" tooltip="Our vision">
                  <a:extLst>
                    <a:ext uri="{A12FA001-AC4F-418D-AE19-62706E023703}">
                      <ahyp:hlinkClr xmlns:ahyp="http://schemas.microsoft.com/office/drawing/2018/hyperlinkcolor" xmlns="" val="tx"/>
                    </a:ext>
                  </a:extLst>
                </a:hlinkClick>
              </a:rPr>
              <a:t>Our Vision</a:t>
            </a:r>
            <a:endParaRPr lang="en-GB" dirty="0">
              <a:solidFill>
                <a:schemeClr val="bg1"/>
              </a:solidFill>
              <a:effectLst/>
            </a:endParaRPr>
          </a:p>
          <a:p>
            <a:pPr algn="ctr"/>
            <a:endParaRPr lang="en-GB" dirty="0">
              <a:solidFill>
                <a:schemeClr val="bg1"/>
              </a:solidFill>
            </a:endParaRPr>
          </a:p>
          <a:p>
            <a:pPr algn="ctr"/>
            <a:r>
              <a:rPr lang="en-GB" dirty="0">
                <a:solidFill>
                  <a:schemeClr val="bg1"/>
                </a:solidFill>
                <a:effectLst/>
                <a:hlinkClick r:id="rId9" tooltip="Physical Activity">
                  <a:extLst>
                    <a:ext uri="{A12FA001-AC4F-418D-AE19-62706E023703}">
                      <ahyp:hlinkClr xmlns:ahyp="http://schemas.microsoft.com/office/drawing/2018/hyperlinkcolor" xmlns="" val="tx"/>
                    </a:ext>
                  </a:extLst>
                </a:hlinkClick>
              </a:rPr>
              <a:t>Physical Activity </a:t>
            </a:r>
            <a:endParaRPr lang="en-GB" dirty="0">
              <a:solidFill>
                <a:schemeClr val="bg1"/>
              </a:solidFill>
              <a:effectLst/>
            </a:endParaRPr>
          </a:p>
          <a:p>
            <a:pPr algn="ctr"/>
            <a:endParaRPr lang="en-GB" dirty="0">
              <a:solidFill>
                <a:schemeClr val="bg1"/>
              </a:solidFill>
            </a:endParaRPr>
          </a:p>
          <a:p>
            <a:pPr algn="ctr"/>
            <a:r>
              <a:rPr lang="en-GB" dirty="0">
                <a:solidFill>
                  <a:schemeClr val="bg1"/>
                </a:solidFill>
                <a:effectLst/>
                <a:hlinkClick r:id="rId10" tooltip="Evidence on Social Prescribing">
                  <a:extLst>
                    <a:ext uri="{A12FA001-AC4F-418D-AE19-62706E023703}">
                      <ahyp:hlinkClr xmlns:ahyp="http://schemas.microsoft.com/office/drawing/2018/hyperlinkcolor" xmlns="" val="tx"/>
                    </a:ext>
                  </a:extLst>
                </a:hlinkClick>
              </a:rPr>
              <a:t>Evidence on Social Prescribing</a:t>
            </a:r>
            <a:endParaRPr lang="en-GB" dirty="0">
              <a:solidFill>
                <a:schemeClr val="bg1"/>
              </a:solidFill>
              <a:effectLst/>
            </a:endParaRPr>
          </a:p>
          <a:p>
            <a:pPr algn="ctr"/>
            <a:endParaRPr lang="en-GB" dirty="0">
              <a:solidFill>
                <a:schemeClr val="bg1"/>
              </a:solidFill>
            </a:endParaRPr>
          </a:p>
          <a:p>
            <a:pPr algn="ctr"/>
            <a:r>
              <a:rPr lang="en-GB" dirty="0">
                <a:solidFill>
                  <a:schemeClr val="bg1"/>
                </a:solidFill>
                <a:effectLst/>
                <a:hlinkClick r:id="rId11" tooltip="Webinars">
                  <a:extLst>
                    <a:ext uri="{A12FA001-AC4F-418D-AE19-62706E023703}">
                      <ahyp:hlinkClr xmlns:ahyp="http://schemas.microsoft.com/office/drawing/2018/hyperlinkcolor" xmlns="" val="tx"/>
                    </a:ext>
                  </a:extLst>
                </a:hlinkClick>
              </a:rPr>
              <a:t>Webinars</a:t>
            </a:r>
            <a:endParaRPr lang="en-GB" dirty="0">
              <a:solidFill>
                <a:schemeClr val="bg1"/>
              </a:solidFill>
              <a:effectLst/>
            </a:endParaRPr>
          </a:p>
          <a:p>
            <a:pPr algn="ctr"/>
            <a:endParaRPr lang="en-GB" dirty="0">
              <a:solidFill>
                <a:schemeClr val="bg1"/>
              </a:solidFill>
            </a:endParaRPr>
          </a:p>
          <a:p>
            <a:pPr algn="ctr"/>
            <a:r>
              <a:rPr lang="en-GB" dirty="0">
                <a:solidFill>
                  <a:schemeClr val="bg1"/>
                </a:solidFill>
                <a:effectLst/>
                <a:hlinkClick r:id="rId12" tooltip="Case Studies">
                  <a:extLst>
                    <a:ext uri="{A12FA001-AC4F-418D-AE19-62706E023703}">
                      <ahyp:hlinkClr xmlns:ahyp="http://schemas.microsoft.com/office/drawing/2018/hyperlinkcolor" xmlns="" val="tx"/>
                    </a:ext>
                  </a:extLst>
                </a:hlinkClick>
              </a:rPr>
              <a:t>Case Studies </a:t>
            </a:r>
            <a:endParaRPr lang="en-GB" dirty="0">
              <a:solidFill>
                <a:schemeClr val="bg1"/>
              </a:solidFill>
              <a:effectLst/>
            </a:endParaRPr>
          </a:p>
        </p:txBody>
      </p:sp>
      <p:sp>
        <p:nvSpPr>
          <p:cNvPr id="13" name="Action Button: Go Home 12">
            <a:hlinkClick r:id="" action="ppaction://hlinkshowjump?jump=firstslide" highlightClick="1"/>
            <a:extLst>
              <a:ext uri="{FF2B5EF4-FFF2-40B4-BE49-F238E27FC236}">
                <a16:creationId xmlns:a16="http://schemas.microsoft.com/office/drawing/2014/main" id="{99C7E93E-ED77-31C5-469B-1A64541677E4}"/>
              </a:ext>
            </a:extLst>
          </p:cNvPr>
          <p:cNvSpPr/>
          <p:nvPr/>
        </p:nvSpPr>
        <p:spPr>
          <a:xfrm>
            <a:off x="11367911" y="6081030"/>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Go Back or Previous 13">
            <a:hlinkClick r:id="rId13" action="ppaction://hlinksldjump" highlightClick="1"/>
            <a:extLst>
              <a:ext uri="{FF2B5EF4-FFF2-40B4-BE49-F238E27FC236}">
                <a16:creationId xmlns:a16="http://schemas.microsoft.com/office/drawing/2014/main" id="{087C7504-8BC2-09E6-AF71-4B83612878EF}"/>
              </a:ext>
            </a:extLst>
          </p:cNvPr>
          <p:cNvSpPr/>
          <p:nvPr/>
        </p:nvSpPr>
        <p:spPr>
          <a:xfrm>
            <a:off x="10524625" y="6081030"/>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45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075832D-DC24-F7BF-61C8-CD9D1571DF1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8432"/>
          <a:stretch/>
        </p:blipFill>
        <p:spPr>
          <a:xfrm flipH="1">
            <a:off x="4560790" y="-6984"/>
            <a:ext cx="7755035" cy="6864984"/>
          </a:xfrm>
          <a:prstGeom prst="rect">
            <a:avLst/>
          </a:prstGeom>
        </p:spPr>
      </p:pic>
      <p:pic>
        <p:nvPicPr>
          <p:cNvPr id="2050" name="Picture 2">
            <a:extLst>
              <a:ext uri="{FF2B5EF4-FFF2-40B4-BE49-F238E27FC236}">
                <a16:creationId xmlns:a16="http://schemas.microsoft.com/office/drawing/2014/main" id="{DC634CFA-046D-330A-5F02-D284F52A1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9789"/>
            <a:ext cx="5953518" cy="42100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B6E7D3-6EEA-2EB6-31D5-1D4CC28F4162}"/>
              </a:ext>
            </a:extLst>
          </p:cNvPr>
          <p:cNvSpPr txBox="1"/>
          <p:nvPr/>
        </p:nvSpPr>
        <p:spPr>
          <a:xfrm>
            <a:off x="308781" y="257174"/>
            <a:ext cx="4929969" cy="1200329"/>
          </a:xfrm>
          <a:prstGeom prst="rect">
            <a:avLst/>
          </a:prstGeom>
          <a:noFill/>
        </p:spPr>
        <p:txBody>
          <a:bodyPr wrap="square">
            <a:spAutoFit/>
          </a:bodyPr>
          <a:lstStyle/>
          <a:p>
            <a:pPr algn="ctr"/>
            <a:r>
              <a:rPr lang="en-GB" sz="3600" b="1" dirty="0">
                <a:solidFill>
                  <a:srgbClr val="002060"/>
                </a:solidFill>
                <a:cs typeface="Poppins SemiBold" panose="02000000000000000000" pitchFamily="2" charset="77"/>
              </a:rPr>
              <a:t>NHS Infrastructure – Integrated Care Systems</a:t>
            </a:r>
          </a:p>
        </p:txBody>
      </p:sp>
      <p:sp>
        <p:nvSpPr>
          <p:cNvPr id="6" name="TextBox 5">
            <a:extLst>
              <a:ext uri="{FF2B5EF4-FFF2-40B4-BE49-F238E27FC236}">
                <a16:creationId xmlns:a16="http://schemas.microsoft.com/office/drawing/2014/main" id="{992FB916-8F55-1BBD-D977-E408358AFAB9}"/>
              </a:ext>
            </a:extLst>
          </p:cNvPr>
          <p:cNvSpPr txBox="1"/>
          <p:nvPr/>
        </p:nvSpPr>
        <p:spPr>
          <a:xfrm>
            <a:off x="476250" y="1704975"/>
            <a:ext cx="4610100" cy="2677656"/>
          </a:xfrm>
          <a:prstGeom prst="rect">
            <a:avLst/>
          </a:prstGeom>
          <a:noFill/>
        </p:spPr>
        <p:txBody>
          <a:bodyPr wrap="square" rtlCol="0">
            <a:spAutoFit/>
          </a:bodyPr>
          <a:lstStyle/>
          <a:p>
            <a:r>
              <a:rPr lang="en-GB" sz="1400" i="0" dirty="0">
                <a:solidFill>
                  <a:srgbClr val="141414"/>
                </a:solidFill>
                <a:effectLst/>
              </a:rPr>
              <a:t>Integrated care systems (ICSs) are geographically based partnerships that bring together providers and commissioners of NHS services with local authorities and other local partners to plan, co-ordinate and commission health and care services. They are part of a fundamental shift in the way the health and care system is organised – away from competition and organisational autonomy and towards collaboration, with health and care organisations working together to integrate services and improve population health. ICSs have been developing for several years – since July 2022 the Health and Care Act has put them on a statutory footing. </a:t>
            </a:r>
            <a:endParaRPr lang="en-GB" sz="1400" dirty="0"/>
          </a:p>
        </p:txBody>
      </p:sp>
      <p:sp>
        <p:nvSpPr>
          <p:cNvPr id="7" name="Round Diagonal Corner of Rectangle 16">
            <a:extLst>
              <a:ext uri="{FF2B5EF4-FFF2-40B4-BE49-F238E27FC236}">
                <a16:creationId xmlns:a16="http://schemas.microsoft.com/office/drawing/2014/main" id="{702C628C-632A-892C-56D6-5F94543DD85F}"/>
              </a:ext>
            </a:extLst>
          </p:cNvPr>
          <p:cNvSpPr/>
          <p:nvPr/>
        </p:nvSpPr>
        <p:spPr>
          <a:xfrm>
            <a:off x="7841035" y="4886323"/>
            <a:ext cx="2537447" cy="1445408"/>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000" dirty="0">
                <a:solidFill>
                  <a:srgbClr val="004069"/>
                </a:solidFill>
                <a:cs typeface="Poppins" panose="02000000000000000000" pitchFamily="2" charset="77"/>
                <a:hlinkClick r:id="rId5"/>
              </a:rPr>
              <a:t>The Kings Fund - NHS Infrastructure – ICS, ICP and ICB</a:t>
            </a:r>
            <a:endParaRPr lang="en-GB" sz="2000" dirty="0">
              <a:solidFill>
                <a:srgbClr val="004069"/>
              </a:solidFill>
              <a:cs typeface="Poppins" panose="02000000000000000000" pitchFamily="2" charset="77"/>
            </a:endParaRPr>
          </a:p>
        </p:txBody>
      </p:sp>
      <p:sp>
        <p:nvSpPr>
          <p:cNvPr id="9" name="TextBox 8">
            <a:extLst>
              <a:ext uri="{FF2B5EF4-FFF2-40B4-BE49-F238E27FC236}">
                <a16:creationId xmlns:a16="http://schemas.microsoft.com/office/drawing/2014/main" id="{5A2565F0-2B37-36B4-9718-A256E00E6FCE}"/>
              </a:ext>
            </a:extLst>
          </p:cNvPr>
          <p:cNvSpPr txBox="1"/>
          <p:nvPr/>
        </p:nvSpPr>
        <p:spPr>
          <a:xfrm>
            <a:off x="476250" y="4495359"/>
            <a:ext cx="4381500" cy="2031325"/>
          </a:xfrm>
          <a:prstGeom prst="rect">
            <a:avLst/>
          </a:prstGeom>
          <a:noFill/>
        </p:spPr>
        <p:txBody>
          <a:bodyPr wrap="square">
            <a:spAutoFit/>
          </a:bodyPr>
          <a:lstStyle/>
          <a:p>
            <a:r>
              <a:rPr lang="en-GB" sz="1400" b="0" i="0" dirty="0">
                <a:effectLst/>
              </a:rPr>
              <a:t>The NHS cannot address all the factors that affect people’s health. Social prescribing looks at a person’s whole life through a trusted relationship between person and link worker. Similarly, we need to take a partnership approach to building the social prescribing ecosystem with local partners. ICSs present an opportunity to deliver this integrated approach to social prescribing, including leadership at place and building a thriving community sector.</a:t>
            </a:r>
            <a:endParaRPr lang="en-GB" sz="1400" dirty="0"/>
          </a:p>
        </p:txBody>
      </p:sp>
      <p:sp>
        <p:nvSpPr>
          <p:cNvPr id="11" name="Action Button: Go Home 10">
            <a:hlinkClick r:id="" action="ppaction://hlinkshowjump?jump=firstslide" highlightClick="1"/>
            <a:extLst>
              <a:ext uri="{FF2B5EF4-FFF2-40B4-BE49-F238E27FC236}">
                <a16:creationId xmlns:a16="http://schemas.microsoft.com/office/drawing/2014/main" id="{79E5DB2F-3AB5-B1E7-E436-1591068CEA65}"/>
              </a:ext>
            </a:extLst>
          </p:cNvPr>
          <p:cNvSpPr/>
          <p:nvPr/>
        </p:nvSpPr>
        <p:spPr>
          <a:xfrm>
            <a:off x="11509524" y="5963599"/>
            <a:ext cx="679656" cy="63722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Go Back or Previous 11">
            <a:hlinkClick r:id="rId6" action="ppaction://hlinksldjump" highlightClick="1"/>
            <a:extLst>
              <a:ext uri="{FF2B5EF4-FFF2-40B4-BE49-F238E27FC236}">
                <a16:creationId xmlns:a16="http://schemas.microsoft.com/office/drawing/2014/main" id="{170607C0-9322-F358-1F71-4DB70F0386A6}"/>
              </a:ext>
            </a:extLst>
          </p:cNvPr>
          <p:cNvSpPr/>
          <p:nvPr/>
        </p:nvSpPr>
        <p:spPr>
          <a:xfrm>
            <a:off x="10666238" y="5963599"/>
            <a:ext cx="679657" cy="637227"/>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864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LONDON SPORT BRAND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NDON SPORT PPT TEMPLATE - NEW - 27.06.2019" id="{D165596F-E0B8-40BA-A76C-739803A06D3D}" vid="{3085A85D-7F27-4A70-89E6-BC832E752885}"/>
    </a:ext>
  </a:extLst>
</a:theme>
</file>

<file path=ppt/theme/theme4.xml><?xml version="1.0" encoding="utf-8"?>
<a:theme xmlns:a="http://schemas.openxmlformats.org/drawingml/2006/main" name="Custom Design">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03F33D292E914E8B14F341095918BA" ma:contentTypeVersion="7" ma:contentTypeDescription="Create a new document." ma:contentTypeScope="" ma:versionID="73b2a863b61a203664223cd08201fb92">
  <xsd:schema xmlns:xsd="http://www.w3.org/2001/XMLSchema" xmlns:xs="http://www.w3.org/2001/XMLSchema" xmlns:p="http://schemas.microsoft.com/office/2006/metadata/properties" xmlns:ns2="d6070457-514a-4f09-9909-e8f1bf83bfa4" xmlns:ns3="9d1a828a-2c16-4c30-b3b5-9e057b909c30" targetNamespace="http://schemas.microsoft.com/office/2006/metadata/properties" ma:root="true" ma:fieldsID="c1bb42d24618c2d27c2648e9c53a5bc7" ns2:_="" ns3:_="">
    <xsd:import namespace="d6070457-514a-4f09-9909-e8f1bf83bfa4"/>
    <xsd:import namespace="9d1a828a-2c16-4c30-b3b5-9e057b909c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070457-514a-4f09-9909-e8f1bf83b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1a828a-2c16-4c30-b3b5-9e057b909c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408535-137B-4530-9BA8-2E9F78CBE7F9}">
  <ds:schemaRefs>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d6070457-514a-4f09-9909-e8f1bf83bfa4"/>
    <ds:schemaRef ds:uri="http://purl.org/dc/elements/1.1/"/>
    <ds:schemaRef ds:uri="9d1a828a-2c16-4c30-b3b5-9e057b909c3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06CFA13-FAA5-4D16-8853-C6F5E255D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070457-514a-4f09-9909-e8f1bf83bfa4"/>
    <ds:schemaRef ds:uri="9d1a828a-2c16-4c30-b3b5-9e057b909c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E90227-9429-4073-8A9D-2247D9DA99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61457</TotalTime>
  <Words>4068</Words>
  <Application>Microsoft Office PowerPoint</Application>
  <PresentationFormat>Widescreen</PresentationFormat>
  <Paragraphs>479</Paragraphs>
  <Slides>25</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25</vt:i4>
      </vt:variant>
    </vt:vector>
  </HeadingPairs>
  <TitlesOfParts>
    <vt:vector size="41" baseType="lpstr">
      <vt:lpstr>Arial</vt:lpstr>
      <vt:lpstr>Calibri</vt:lpstr>
      <vt:lpstr>Calibri Light</vt:lpstr>
      <vt:lpstr>Gotham Bold Regular</vt:lpstr>
      <vt:lpstr>Gotham Light Regular</vt:lpstr>
      <vt:lpstr>Gotham Medium Regular</vt:lpstr>
      <vt:lpstr>Poppins</vt:lpstr>
      <vt:lpstr>Poppins Light</vt:lpstr>
      <vt:lpstr>Poppins SemiBold</vt:lpstr>
      <vt:lpstr>Times New Roman</vt:lpstr>
      <vt:lpstr>Tw Cen MT Condensed Extra Bold</vt:lpstr>
      <vt:lpstr>Wingdings</vt:lpstr>
      <vt:lpstr>Office Theme</vt:lpstr>
      <vt:lpstr>Office Theme</vt:lpstr>
      <vt:lpstr>1_LONDON SPORT BRAND TEMPLATE</vt:lpstr>
      <vt:lpstr>Custom Design</vt:lpstr>
      <vt:lpstr>Explain, Explore and Engage   A Social Prescribing and Physical Activity Tool  </vt:lpstr>
      <vt:lpstr>How to use this document</vt:lpstr>
      <vt:lpstr>Overview</vt:lpstr>
      <vt:lpstr>Sport England have invested National Lottery funding in seven part-time regional social prescribing and physical activity roles that are hosted by suitable, local organisations within each region.   These roles are designed to respond to the unique needs of their region, as well as providing leadership and building critical relationships across their region, maintaining a primary focus on supporting and enabling the VCFSE to integrate and enhance physical activity provision as a core pillar of their work to support individuals’ health and wellbeing.    The roles are closely linked to the 43 Active Partnerships across England. Active Partnerships are locally-led, non-profit, strategic organisations covering the whole of England, bringing together people and organisations to increase physical activity levels.  More information on Active Partnerships can be found by clicking the logo…  </vt:lpstr>
      <vt:lpstr>PowerPoint Presentation</vt:lpstr>
      <vt:lpstr>PowerPoint Presentation</vt:lpstr>
      <vt:lpstr>Why is Social Prescribing important? </vt:lpstr>
      <vt:lpstr>PowerPoint Presentation</vt:lpstr>
      <vt:lpstr>PowerPoint Presentation</vt:lpstr>
      <vt:lpstr>Social Prescribing Roles and Personalised Care</vt:lpstr>
      <vt:lpstr>Social Prescribing and Physical Activity </vt:lpstr>
      <vt:lpstr>Active Partnerships</vt:lpstr>
      <vt:lpstr>Exploring Social Prescribing and Physical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Engaging with your neighbourhood</vt:lpstr>
      <vt:lpstr>Plan and Pursue </vt:lpstr>
      <vt:lpstr>PowerPoint Presentation</vt:lpstr>
      <vt:lpstr>Resource Library</vt:lpstr>
    </vt:vector>
  </TitlesOfParts>
  <Company>Sport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Social Prescribing and Physical Activity</dc:title>
  <dc:creator>Hannah McDonald</dc:creator>
  <cp:lastModifiedBy>Ben Fatimilehin</cp:lastModifiedBy>
  <cp:revision>9</cp:revision>
  <dcterms:created xsi:type="dcterms:W3CDTF">2023-06-27T14:16:51Z</dcterms:created>
  <dcterms:modified xsi:type="dcterms:W3CDTF">2023-10-24T10:03:57Z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0x0101004803F33D292E914E8B14F341095918BA</vt:lpwstr>
  </property>
</Properties>
</file>